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9144000"/>
  <p:notesSz cx="6858000" cy="9144000"/>
  <p:embeddedFontLst>
    <p:embeddedFont>
      <p:font typeface="Economica"/>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7.xml"/><Relationship Id="rId22" Type="http://schemas.openxmlformats.org/officeDocument/2006/relationships/font" Target="fonts/OpenSans-boldItalic.fntdata"/><Relationship Id="rId10" Type="http://schemas.openxmlformats.org/officeDocument/2006/relationships/slide" Target="slides/slide6.xml"/><Relationship Id="rId21"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Economica-regular.fntdata"/><Relationship Id="rId14" Type="http://schemas.openxmlformats.org/officeDocument/2006/relationships/slide" Target="slides/slide10.xml"/><Relationship Id="rId17" Type="http://schemas.openxmlformats.org/officeDocument/2006/relationships/font" Target="fonts/Economica-italic.fntdata"/><Relationship Id="rId16" Type="http://schemas.openxmlformats.org/officeDocument/2006/relationships/font" Target="fonts/Economica-bold.fntdata"/><Relationship Id="rId5" Type="http://schemas.openxmlformats.org/officeDocument/2006/relationships/slide" Target="slides/slide1.xml"/><Relationship Id="rId19" Type="http://schemas.openxmlformats.org/officeDocument/2006/relationships/font" Target="fonts/OpenSans-regular.fntdata"/><Relationship Id="rId6" Type="http://schemas.openxmlformats.org/officeDocument/2006/relationships/slide" Target="slides/slide2.xml"/><Relationship Id="rId18" Type="http://schemas.openxmlformats.org/officeDocument/2006/relationships/font" Target="fonts/Economica-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ourdatahelps.or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Presented by: Best group ever, saving the world one tweet/post at a time.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I-Ching</a:t>
            </a:r>
          </a:p>
          <a:p>
            <a:pPr lvl="0">
              <a:spcBef>
                <a:spcPts val="0"/>
              </a:spcBef>
              <a:buNone/>
            </a:pPr>
            <a:r>
              <a:rPr lang="en"/>
              <a:t>Thanks everybody for listening.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Divya</a:t>
            </a:r>
          </a:p>
          <a:p>
            <a:pPr lvl="0">
              <a:spcBef>
                <a:spcPts val="0"/>
              </a:spcBef>
              <a:buNone/>
            </a:pPr>
            <a:r>
              <a:t/>
            </a:r>
            <a:endParaRPr/>
          </a:p>
          <a:p>
            <a:pPr lvl="0">
              <a:spcBef>
                <a:spcPts val="0"/>
              </a:spcBef>
              <a:buNone/>
            </a:pPr>
            <a:r>
              <a:rPr lang="en"/>
              <a:t>(1)</a:t>
            </a:r>
          </a:p>
          <a:p>
            <a:pPr indent="457200" lv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About 1 in 4 Americans will suffer from a mental health condition in a given year. 1% of Americans commit suicide while 5.8% have either attempted or planned for the act [3]. Though we have come further in fighting the stigma surrounding mental health, we seem to be losing ground in terms of the actual suicide rate, which has increased to the highest point in the last thirty years [6]. </a:t>
            </a:r>
          </a:p>
          <a:p>
            <a:pPr indent="457200" lv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(2) Physical Health</a:t>
            </a:r>
          </a:p>
          <a:p>
            <a:pPr indent="457200" lv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Unlike general physical health, little usable mental health data is collected for doctors, suicide prevention teams, and researchers to make significant advances. Once a year or so, you get that call in the middle of the day from the receptionist at your doctor’s that it’s time for your annual physical or check up. Blood tests, MRIs, mammograms, and so many other tests can not only routinely monitor your health, but also detect warning signs allowing you to take preventative measures. However, no such practice exists for mental health.</a:t>
            </a:r>
          </a:p>
          <a:p>
            <a:pPr indent="0" lvl="0" mar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(3) </a:t>
            </a:r>
          </a:p>
          <a:p>
            <a:pPr indent="0" lvl="0" mar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Besides the unfortunate statistics that tell us how many lives have been taken by the act of suicide or the attempts to, we don’t know anything else about the state of mental health in our country as of today. Your depressive episodes, your anxiety attacks, your cries for help are not reported statistics or even information that is gathered, but that doesn’t mean they don’t happen. To take preventative measure for mental health, we must first understand we are working with, but that’s the thing - what are we working with?</a:t>
            </a:r>
          </a:p>
          <a:p>
            <a:pPr indent="0" lvl="0" mar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nSpc>
                <a:spcPct val="200000"/>
              </a:lnSpc>
              <a:spcBef>
                <a:spcPts val="0"/>
              </a:spcBef>
              <a:buNone/>
            </a:pPr>
            <a:r>
              <a:rPr b="1" lang="en" sz="1200">
                <a:solidFill>
                  <a:srgbClr val="333333"/>
                </a:solidFill>
                <a:highlight>
                  <a:srgbClr val="FFFFFF"/>
                </a:highlight>
                <a:latin typeface="Times New Roman"/>
                <a:ea typeface="Times New Roman"/>
                <a:cs typeface="Times New Roman"/>
                <a:sym typeface="Times New Roman"/>
              </a:rPr>
              <a:t>If only there was a some outlet for what goes on in your head</a:t>
            </a:r>
            <a:r>
              <a:rPr lang="en" sz="1200">
                <a:solidFill>
                  <a:srgbClr val="333333"/>
                </a:solidFill>
                <a:highlight>
                  <a:srgbClr val="FFFFFF"/>
                </a:highlight>
                <a:latin typeface="Times New Roman"/>
                <a:ea typeface="Times New Roman"/>
                <a:cs typeface="Times New Roman"/>
                <a:sym typeface="Times New Roman"/>
              </a:rPr>
              <a:t>. Maybe 15-20 years ago, I would have to sneak into your house and find your diary to read about your first crush or the time you tried drugs. But today, at the swipe of a thumb, I can scroll through your Facebook timeline and see how hard you’re trying to show up your ex boyfriend or find out how devastated you were to learn that Trump was president, or scroll through your tweets to find so many of them talking about your addiction, or even scroll through your Instagram only to see cryptic messages about losing the will to live. If only I had found them sooner, if I only I knew.</a:t>
            </a:r>
          </a:p>
          <a:p>
            <a:pPr indent="0" lvl="0" mar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nSpc>
                <a:spcPct val="200000"/>
              </a:lnSpc>
              <a:spcBef>
                <a:spcPts val="0"/>
              </a:spcBef>
              <a:buNone/>
            </a:pPr>
            <a:r>
              <a:rPr lang="en" sz="1200">
                <a:solidFill>
                  <a:srgbClr val="333333"/>
                </a:solidFill>
                <a:highlight>
                  <a:srgbClr val="FFFFFF"/>
                </a:highlight>
                <a:latin typeface="Times New Roman"/>
                <a:ea typeface="Times New Roman"/>
                <a:cs typeface="Times New Roman"/>
                <a:sym typeface="Times New Roman"/>
              </a:rPr>
              <a:t>But we do know, and we can do something about it! And that’s exactly the mission that the company Qntfy has committed itself to.</a:t>
            </a:r>
          </a:p>
          <a:p>
            <a:pPr indent="0" lvl="0" mar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0" lvl="0" marL="0" rtl="0">
              <a:lnSpc>
                <a:spcPct val="200000"/>
              </a:lnSpc>
              <a:spcBef>
                <a:spcPts val="0"/>
              </a:spcBef>
              <a:buNone/>
            </a:pPr>
            <a:r>
              <a:t/>
            </a:r>
            <a:endParaRPr sz="1200">
              <a:solidFill>
                <a:srgbClr val="333333"/>
              </a:solidFill>
              <a:highlight>
                <a:srgbClr val="FFFFFF"/>
              </a:highlight>
              <a:latin typeface="Times New Roman"/>
              <a:ea typeface="Times New Roman"/>
              <a:cs typeface="Times New Roman"/>
              <a:sym typeface="Times New Roman"/>
            </a:endParaRPr>
          </a:p>
          <a:p>
            <a:pPr indent="-69850" lvl="0" marL="0">
              <a:lnSpc>
                <a:spcPct val="200000"/>
              </a:lnSpc>
              <a:spcBef>
                <a:spcPts val="0"/>
              </a:spcBef>
              <a:buClr>
                <a:schemeClr val="dk1"/>
              </a:buClr>
              <a:buSzPct val="91666"/>
              <a:buFont typeface="Arial"/>
              <a:buNone/>
            </a:pPr>
            <a:r>
              <a:t/>
            </a:r>
            <a:endParaRPr sz="1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Divya</a:t>
            </a:r>
          </a:p>
          <a:p>
            <a:pPr lvl="0">
              <a:spcBef>
                <a:spcPts val="0"/>
              </a:spcBef>
              <a:buNone/>
            </a:pPr>
            <a:r>
              <a:t/>
            </a:r>
            <a:endParaRPr/>
          </a:p>
          <a:p>
            <a:pPr indent="387350" lvl="0">
              <a:lnSpc>
                <a:spcPct val="200000"/>
              </a:lnSpc>
              <a:spcBef>
                <a:spcPts val="0"/>
              </a:spcBef>
              <a:buClr>
                <a:schemeClr val="dk1"/>
              </a:buClr>
              <a:buSzPct val="91666"/>
              <a:buFont typeface="Arial"/>
              <a:buNone/>
            </a:pPr>
            <a:r>
              <a:rPr lang="en" sz="1200">
                <a:solidFill>
                  <a:srgbClr val="333333"/>
                </a:solidFill>
                <a:highlight>
                  <a:srgbClr val="FFFFFF"/>
                </a:highlight>
                <a:latin typeface="Times New Roman"/>
                <a:ea typeface="Times New Roman"/>
                <a:cs typeface="Times New Roman"/>
                <a:sym typeface="Times New Roman"/>
              </a:rPr>
              <a:t>Qntfy, a unique for-profit data science company, has made its mission to quantitatively understand mental health via the analysis of data collected from various streams, including SNS [1]. They believe that by collecting, monitoring, and analyzing user data, we can better learn to track patterns in mental health activity, specifically suicidal behavior, allowing us to prevent this mental health issue. Though Qntfy aims to use the collection and analysis of social media data for prevention purposes, it is unclear as to how they plan on achieving the result. The biggest struggle for this path in tackling mental health is the lack of </a:t>
            </a:r>
            <a:r>
              <a:rPr i="1" lang="en" sz="1200">
                <a:solidFill>
                  <a:srgbClr val="333333"/>
                </a:solidFill>
                <a:highlight>
                  <a:srgbClr val="FFFFFF"/>
                </a:highlight>
                <a:latin typeface="Times New Roman"/>
                <a:ea typeface="Times New Roman"/>
                <a:cs typeface="Times New Roman"/>
                <a:sym typeface="Times New Roman"/>
              </a:rPr>
              <a:t>accessible</a:t>
            </a:r>
            <a:r>
              <a:rPr lang="en" sz="1200">
                <a:solidFill>
                  <a:srgbClr val="333333"/>
                </a:solidFill>
                <a:highlight>
                  <a:srgbClr val="FFFFFF"/>
                </a:highlight>
                <a:latin typeface="Times New Roman"/>
                <a:ea typeface="Times New Roman"/>
                <a:cs typeface="Times New Roman"/>
                <a:sym typeface="Times New Roman"/>
              </a:rPr>
              <a:t> social media data. Thus the company’s current focus appears to be their recently launched project, </a:t>
            </a:r>
            <a:r>
              <a:rPr lang="en" sz="1200" u="sng">
                <a:solidFill>
                  <a:srgbClr val="333333"/>
                </a:solidFill>
                <a:highlight>
                  <a:srgbClr val="FFFFFF"/>
                </a:highlight>
                <a:latin typeface="Times New Roman"/>
                <a:ea typeface="Times New Roman"/>
                <a:cs typeface="Times New Roman"/>
                <a:sym typeface="Times New Roman"/>
                <a:hlinkClick r:id="rId2"/>
              </a:rPr>
              <a:t>ourdatahelps.org</a:t>
            </a:r>
            <a:r>
              <a:rPr lang="en" sz="1200">
                <a:solidFill>
                  <a:srgbClr val="333333"/>
                </a:solidFill>
                <a:highlight>
                  <a:srgbClr val="FFFFFF"/>
                </a:highlight>
                <a:latin typeface="Times New Roman"/>
                <a:ea typeface="Times New Roman"/>
                <a:cs typeface="Times New Roman"/>
                <a:sym typeface="Times New Roman"/>
              </a:rPr>
              <a:t>, a website that is looking for data donors to give Qntfy access to their social media data to build the first ever database and algorithms to recognize and analyze patterns of mental health symptoms and behaviors.</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Jayashree</a:t>
            </a:r>
          </a:p>
          <a:p>
            <a:pPr lvl="0">
              <a:spcBef>
                <a:spcPts val="0"/>
              </a:spcBef>
              <a:buNone/>
            </a:pPr>
            <a:r>
              <a:rPr lang="en"/>
              <a:t>	</a:t>
            </a:r>
            <a:r>
              <a:rPr lang="en" sz="1200">
                <a:solidFill>
                  <a:srgbClr val="333333"/>
                </a:solidFill>
                <a:highlight>
                  <a:srgbClr val="FFFFFF"/>
                </a:highlight>
                <a:latin typeface="Times New Roman"/>
                <a:ea typeface="Times New Roman"/>
                <a:cs typeface="Times New Roman"/>
                <a:sym typeface="Times New Roman"/>
              </a:rPr>
              <a:t>Though creating a database and establishing the current state of mental health with respect to social media is crucial, we have a proposition to Qntfy to take the next step in concretely aiding in the prevention of suicide. We propose that Qntfy partner with healthcare providers to distribute the analyzed data and their findings. In fact, we propose user-specific analysis, creating personalized mental health care. Essentially, once aggregate data is collected and a baseline analysis of the current state of mental health is established, individual users’ data will be tracked and analyzed; individual reports will then be sent to the respective doctors of these users to </a:t>
            </a:r>
            <a:r>
              <a:rPr b="1" lang="en" sz="1200">
                <a:solidFill>
                  <a:srgbClr val="333333"/>
                </a:solidFill>
                <a:highlight>
                  <a:srgbClr val="FFFFFF"/>
                </a:highlight>
                <a:latin typeface="Times New Roman"/>
                <a:ea typeface="Times New Roman"/>
                <a:cs typeface="Times New Roman"/>
                <a:sym typeface="Times New Roman"/>
              </a:rPr>
              <a:t>supplement</a:t>
            </a:r>
            <a:r>
              <a:rPr lang="en" sz="1200">
                <a:solidFill>
                  <a:srgbClr val="333333"/>
                </a:solidFill>
                <a:highlight>
                  <a:srgbClr val="FFFFFF"/>
                </a:highlight>
                <a:latin typeface="Times New Roman"/>
                <a:ea typeface="Times New Roman"/>
                <a:cs typeface="Times New Roman"/>
                <a:sym typeface="Times New Roman"/>
              </a:rPr>
              <a:t>, not replace, their patient medical records. Partnering with healthcare providers gives healthcare professionals access to this quantitative measure and tracking of their patients’ mental health. Beginning to solve the issue of a lack of transparency in looking at mental health, our proposal will enable doctors to utilize Qntfy to prevent suicide.</a:t>
            </a:r>
          </a:p>
          <a:p>
            <a:pPr lvl="0">
              <a:spcBef>
                <a:spcPts val="0"/>
              </a:spcBef>
              <a:buNone/>
            </a:pPr>
            <a:r>
              <a:t/>
            </a:r>
            <a:endParaRPr/>
          </a:p>
          <a:p>
            <a:pPr lvl="0" rtl="0">
              <a:lnSpc>
                <a:spcPct val="100000"/>
              </a:lnSpc>
              <a:spcBef>
                <a:spcPts val="0"/>
              </a:spcBef>
              <a:buClr>
                <a:schemeClr val="dk1"/>
              </a:buClr>
              <a:buSzPct val="91666"/>
              <a:buFont typeface="Arial"/>
              <a:buNone/>
            </a:pPr>
            <a:r>
              <a:rPr lang="en" sz="1200">
                <a:solidFill>
                  <a:srgbClr val="333333"/>
                </a:solidFill>
                <a:latin typeface="Times New Roman"/>
                <a:ea typeface="Times New Roman"/>
                <a:cs typeface="Times New Roman"/>
                <a:sym typeface="Times New Roman"/>
              </a:rPr>
              <a:t>We propose to share the following insights with the healthcare providers[7]:</a:t>
            </a:r>
          </a:p>
          <a:p>
            <a:pPr lvl="0" rtl="0">
              <a:lnSpc>
                <a:spcPct val="100000"/>
              </a:lnSpc>
              <a:spcBef>
                <a:spcPts val="0"/>
              </a:spcBef>
              <a:buClr>
                <a:schemeClr val="dk1"/>
              </a:buClr>
              <a:buSzPct val="91666"/>
              <a:buFont typeface="Arial"/>
              <a:buNone/>
            </a:pPr>
            <a:r>
              <a:rPr lang="en" sz="1200" u="sng">
                <a:solidFill>
                  <a:srgbClr val="333333"/>
                </a:solidFill>
                <a:latin typeface="Times New Roman"/>
                <a:ea typeface="Times New Roman"/>
                <a:cs typeface="Times New Roman"/>
                <a:sym typeface="Times New Roman"/>
              </a:rPr>
              <a:t>Descriptive analytics:</a:t>
            </a:r>
            <a:r>
              <a:rPr lang="en" sz="1200">
                <a:solidFill>
                  <a:srgbClr val="333333"/>
                </a:solidFill>
                <a:latin typeface="Times New Roman"/>
                <a:ea typeface="Times New Roman"/>
                <a:cs typeface="Times New Roman"/>
                <a:sym typeface="Times New Roman"/>
              </a:rPr>
              <a:t> Describing what has happened and why it happened (this is sometimes referred to separately as Diagnostic Analytics)</a:t>
            </a:r>
          </a:p>
          <a:p>
            <a:pPr indent="387350" lvl="0" rtl="0">
              <a:lnSpc>
                <a:spcPct val="100000"/>
              </a:lnSpc>
              <a:spcBef>
                <a:spcPts val="0"/>
              </a:spcBef>
              <a:buClr>
                <a:schemeClr val="dk1"/>
              </a:buClr>
              <a:buSzPct val="91666"/>
              <a:buFont typeface="Arial"/>
              <a:buNone/>
            </a:pPr>
            <a:r>
              <a:rPr lang="en" sz="1200">
                <a:solidFill>
                  <a:srgbClr val="333333"/>
                </a:solidFill>
                <a:latin typeface="Times New Roman"/>
                <a:ea typeface="Times New Roman"/>
                <a:cs typeface="Times New Roman"/>
                <a:sym typeface="Times New Roman"/>
              </a:rPr>
              <a:t>Providers will have the ability to generate reports to answer questions on patient demographics, psychiatric diagnoses, chronic disease, antidepressant use and access to professional help among other factors. Some typical reports are tables, pie charts, column/bar charts. For Diagnostics, the product will support Drill down techniques, data discovery and correlations.</a:t>
            </a:r>
          </a:p>
          <a:p>
            <a:pPr lvl="0" rtl="0">
              <a:lnSpc>
                <a:spcPct val="100000"/>
              </a:lnSpc>
              <a:spcBef>
                <a:spcPts val="0"/>
              </a:spcBef>
              <a:buClr>
                <a:schemeClr val="dk1"/>
              </a:buClr>
              <a:buSzPct val="91666"/>
              <a:buFont typeface="Arial"/>
              <a:buNone/>
            </a:pPr>
            <a:r>
              <a:rPr lang="en" sz="1200" u="sng">
                <a:solidFill>
                  <a:srgbClr val="333333"/>
                </a:solidFill>
                <a:latin typeface="Times New Roman"/>
                <a:ea typeface="Times New Roman"/>
                <a:cs typeface="Times New Roman"/>
                <a:sym typeface="Times New Roman"/>
              </a:rPr>
              <a:t>Predictive analytics: </a:t>
            </a:r>
            <a:r>
              <a:rPr lang="en" sz="1200">
                <a:solidFill>
                  <a:srgbClr val="333333"/>
                </a:solidFill>
                <a:latin typeface="Times New Roman"/>
                <a:ea typeface="Times New Roman"/>
                <a:cs typeface="Times New Roman"/>
                <a:sym typeface="Times New Roman"/>
              </a:rPr>
              <a:t>Predicting what will happen - This will enable healthcare providers to proactively reach out to individuals identified as high risk.</a:t>
            </a:r>
          </a:p>
          <a:p>
            <a:pPr indent="387350" lvl="0">
              <a:lnSpc>
                <a:spcPct val="100000"/>
              </a:lnSpc>
              <a:spcBef>
                <a:spcPts val="0"/>
              </a:spcBef>
              <a:buClr>
                <a:schemeClr val="dk1"/>
              </a:buClr>
              <a:buSzPct val="91666"/>
              <a:buFont typeface="Arial"/>
              <a:buNone/>
            </a:pPr>
            <a:r>
              <a:rPr lang="en" sz="1200">
                <a:solidFill>
                  <a:srgbClr val="333333"/>
                </a:solidFill>
                <a:latin typeface="Times New Roman"/>
                <a:ea typeface="Times New Roman"/>
                <a:cs typeface="Times New Roman"/>
                <a:sym typeface="Times New Roman"/>
              </a:rPr>
              <a:t>The data collected will be mined to provide insights on patterns of usage and activity of the patient and also trigger alerts. Individual factors and combinations of factors that can influence the risk for suicide will be identified based on the SNS and other data collected. The analytics will be accessible to the providers via a dashboard. P</a:t>
            </a:r>
            <a:r>
              <a:rPr lang="en" sz="1200">
                <a:solidFill>
                  <a:srgbClr val="555555"/>
                </a:solidFill>
                <a:highlight>
                  <a:srgbClr val="FFFFFF"/>
                </a:highlight>
                <a:latin typeface="Times New Roman"/>
                <a:ea typeface="Times New Roman"/>
                <a:cs typeface="Times New Roman"/>
                <a:sym typeface="Times New Roman"/>
              </a:rPr>
              <a:t>redictive alerts can  be triggered when the machine learning model identifies certain behaviors or patterns of a patient (e.g. social media usage, social media comment keyword triggers, stress level from wearable device etc) that are most relevant indicators of suicidal tendencies. </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Zach:</a:t>
            </a:r>
          </a:p>
          <a:p>
            <a:pPr lvl="0">
              <a:spcBef>
                <a:spcPts val="0"/>
              </a:spcBef>
              <a:buNone/>
            </a:pPr>
            <a:r>
              <a:t/>
            </a:r>
            <a:endParaRPr/>
          </a:p>
          <a:p>
            <a:pPr lvl="0">
              <a:spcBef>
                <a:spcPts val="0"/>
              </a:spcBef>
              <a:buNone/>
            </a:pPr>
            <a:r>
              <a:rPr lang="en"/>
              <a:t>We are encouraging Qntfy to enhance the Doctor-patient relationship by monitoring various data streams (mostly social media data), and notifying the care provider if there are any urgent concerns about the patient’s well-being.</a:t>
            </a:r>
          </a:p>
          <a:p>
            <a:pPr lvl="0">
              <a:spcBef>
                <a:spcPts val="0"/>
              </a:spcBef>
              <a:buNone/>
            </a:pPr>
            <a:r>
              <a:t/>
            </a:r>
            <a:endParaRPr/>
          </a:p>
          <a:p>
            <a:pPr lvl="0" rtl="0">
              <a:spcBef>
                <a:spcPts val="0"/>
              </a:spcBef>
              <a:buNone/>
            </a:pPr>
            <a:r>
              <a:rPr lang="en"/>
              <a:t>Users who opt-in to the service will grant Qntfy access to their SNS data once, and then they may continue to use their services as normal. The data will be processed to extract the relevant features before being saved to Qntfy’s servers, without any personally identifiable information. These extracted features will be fed into the machine learning classifiers trained on the data previously collected by Qntfy. </a:t>
            </a:r>
            <a:r>
              <a:rPr lang="en">
                <a:solidFill>
                  <a:schemeClr val="dk1"/>
                </a:solidFill>
              </a:rPr>
              <a:t>If there is any cause for concern (as identified by the classifiers), the doctor will be notified directly, otherwise the data will be processed and delivered to the health care provider’s dashboard for managing patients.</a:t>
            </a:r>
          </a:p>
          <a:p>
            <a:pPr lvl="0" rtl="0">
              <a:spcBef>
                <a:spcPts val="0"/>
              </a:spcBef>
              <a:buNone/>
            </a:pPr>
            <a:r>
              <a:t/>
            </a:r>
            <a:endParaRPr/>
          </a:p>
          <a:p>
            <a:pPr lvl="0">
              <a:spcBef>
                <a:spcPts val="0"/>
              </a:spcBef>
              <a:buClr>
                <a:srgbClr val="000000"/>
              </a:buClr>
              <a:buSzPct val="100000"/>
              <a:buFont typeface="Arial"/>
              <a:buNone/>
            </a:pPr>
            <a:r>
              <a:rPr lang="en"/>
              <a:t>Our end goal here is to provide a means for doctors and health care providers to use the critical insights gained from the Predictive analytics to support healthcare providers clinical, financial and operational decisions for successful outcomes.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Zach:</a:t>
            </a:r>
          </a:p>
          <a:p>
            <a:pPr lvl="0">
              <a:spcBef>
                <a:spcPts val="0"/>
              </a:spcBef>
              <a:buNone/>
            </a:pPr>
            <a:r>
              <a:rPr lang="en"/>
              <a:t>We can apply </a:t>
            </a:r>
            <a:r>
              <a:rPr lang="en">
                <a:solidFill>
                  <a:schemeClr val="dk1"/>
                </a:solidFill>
              </a:rPr>
              <a:t>the lessons learned from the aggregated data</a:t>
            </a:r>
            <a:r>
              <a:rPr lang="en"/>
              <a:t> to individualized care. </a:t>
            </a:r>
            <a:r>
              <a:rPr lang="en">
                <a:solidFill>
                  <a:schemeClr val="dk1"/>
                </a:solidFill>
              </a:rPr>
              <a:t>Qntfy has been collecting data and training its models on the aggregated data. Our proposition is to now take this knowledge, and apply it to help individuals. </a:t>
            </a:r>
          </a:p>
          <a:p>
            <a:pPr lvl="0">
              <a:spcBef>
                <a:spcPts val="0"/>
              </a:spcBef>
              <a:buNone/>
            </a:pPr>
            <a:r>
              <a:t/>
            </a:r>
            <a:endParaRPr/>
          </a:p>
          <a:p>
            <a:pPr lvl="0">
              <a:spcBef>
                <a:spcPts val="0"/>
              </a:spcBef>
              <a:buNone/>
            </a:pPr>
            <a:r>
              <a:rPr lang="en"/>
              <a:t>Social media posts and metadata can be broken down into specific features for input into the classification algorithms that Qntfy has been developing.</a:t>
            </a:r>
            <a:r>
              <a:rPr lang="en">
                <a:solidFill>
                  <a:schemeClr val="dk1"/>
                </a:solidFill>
              </a:rPr>
              <a:t> For example, we can identify troubling words, such as “suicide” or “cutting”. </a:t>
            </a:r>
            <a:r>
              <a:rPr lang="en"/>
              <a:t>A tweet referencing suicide and cutting could indicate that a patient is at high risk, OR it might not have anything to do with suicide at all. So we need a more nuanced approach, tracking, for example, the amount of time between posts, or other measures that would give us more context.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Zach:</a:t>
            </a:r>
          </a:p>
          <a:p>
            <a:pPr lvl="0">
              <a:spcBef>
                <a:spcPts val="0"/>
              </a:spcBef>
              <a:buNone/>
            </a:pPr>
            <a:r>
              <a:rPr lang="en"/>
              <a:t>Doctors would then have access to a dashboard that displays a patient’s progress. This could be useful for checking on the effect of a medication change or a new treatment.</a:t>
            </a:r>
          </a:p>
          <a:p>
            <a:pPr lvl="0">
              <a:spcBef>
                <a:spcPts val="0"/>
              </a:spcBef>
              <a:buNone/>
            </a:pPr>
            <a:r>
              <a:t/>
            </a:r>
            <a:endParaRPr/>
          </a:p>
          <a:p>
            <a:pPr lvl="0">
              <a:spcBef>
                <a:spcPts val="0"/>
              </a:spcBef>
              <a:buNone/>
            </a:pPr>
            <a:r>
              <a:rPr lang="en"/>
              <a:t>This patient, for example, spent much of the day sleeping, stayed at home, barely walked at all, did no exercise, and spent a lot of time on the computer. Perhaps this is a warning sign, or perhaps it’s the normal Saturday of a MIDS student. </a:t>
            </a:r>
          </a:p>
          <a:p>
            <a:pPr lvl="0">
              <a:spcBef>
                <a:spcPts val="0"/>
              </a:spcBef>
              <a:buNone/>
            </a:pPr>
            <a:r>
              <a:t/>
            </a:r>
            <a:endParaRPr/>
          </a:p>
          <a:p>
            <a:pPr lvl="0">
              <a:spcBef>
                <a:spcPts val="0"/>
              </a:spcBef>
              <a:buClr>
                <a:schemeClr val="dk1"/>
              </a:buClr>
              <a:buSzPct val="100000"/>
              <a:buFont typeface="Arial"/>
              <a:buNone/>
            </a:pPr>
            <a:r>
              <a:rPr lang="en">
                <a:solidFill>
                  <a:schemeClr val="dk1"/>
                </a:solidFill>
              </a:rPr>
              <a:t>Tracking a patient’s data over time can help to establish patterns of behavior, and can let a mental health care provider know if there is any cause for concern.</a:t>
            </a:r>
          </a:p>
          <a:p>
            <a:pPr lvl="0">
              <a:spcBef>
                <a:spcPts val="0"/>
              </a:spcBef>
              <a:buNone/>
            </a:pPr>
            <a:r>
              <a:t/>
            </a:r>
            <a:endParaRPr/>
          </a:p>
          <a:p>
            <a:pPr lvl="0">
              <a:spcBef>
                <a:spcPts val="0"/>
              </a:spcBef>
              <a:buNone/>
            </a:pPr>
            <a:r>
              <a:t/>
            </a:r>
            <a:endParaRPr/>
          </a:p>
          <a:p>
            <a:pPr lvl="0">
              <a:spcBef>
                <a:spcPts val="0"/>
              </a:spcBef>
              <a:buNone/>
            </a:pPr>
            <a:r>
              <a:rPr lang="en"/>
              <a:t>[Graphs from Gyroscope, a service that “automatically syncs your data to keep track of your health &amp; help optimize your life.”]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I-Ching</a:t>
            </a:r>
          </a:p>
          <a:p>
            <a:pPr lvl="0">
              <a:spcBef>
                <a:spcPts val="0"/>
              </a:spcBef>
              <a:buNone/>
            </a:pPr>
            <a:r>
              <a:rPr lang="en"/>
              <a:t>There are lots of concerns that all parties of this process may have.  First of all, </a:t>
            </a:r>
            <a:r>
              <a:rPr lang="en">
                <a:solidFill>
                  <a:schemeClr val="dk1"/>
                </a:solidFill>
              </a:rPr>
              <a:t>Qntfy is probably wondering how storage and security of data will work on their systems, especially as they become larger.  We plan to  work with Amazon AWS services to provide flexible amounts of cloud storage that uses top-of-the-line security, with their servers in hidden locations all around the world. This also allows us to easily start small and pay only for a small amount of space, and rapidly increase as data processing usage needs of our company grow.  In addition, Qntfy won’t store data that can be linked to any individuals directly.  All aggregate data will be labeled with numerical labelers as well as the individualized data.</a:t>
            </a:r>
          </a:p>
          <a:p>
            <a:pPr lvl="0">
              <a:spcBef>
                <a:spcPts val="0"/>
              </a:spcBef>
              <a:buNone/>
            </a:pPr>
            <a:r>
              <a:rPr lang="en"/>
              <a:t>Doctors and hospitals will naturally most likely have concerns regarding HIPAA.  Everything will be in compliance with HIPAA regulations.  The details of the algorithm for calculating depression and suicide risk all remain within Qntfy, which will be HIPAA certified and regulated.  Again, every patient is identified on the Qntfy side by a numerical identifier which is linked to a patient record on the health care provider side, similar to how lab results are currently distributed.  The results will be easily interpreted in a separate tab in the management system that doctors are all used to.  They will have access to a monthly monitoring system as well as real-time alerts and warnings when a patient shows high risk of suicide or high levels of depression.  We’ve made it easy for doctors to interpret the results so that they can make decisions quicker and easier.</a:t>
            </a:r>
          </a:p>
          <a:p>
            <a:pPr lvl="0">
              <a:spcBef>
                <a:spcPts val="0"/>
              </a:spcBef>
              <a:buClr>
                <a:schemeClr val="dk1"/>
              </a:buClr>
              <a:buSzPct val="100000"/>
              <a:buFont typeface="Arial"/>
              <a:buNone/>
            </a:pPr>
            <a:r>
              <a:rPr lang="en">
                <a:solidFill>
                  <a:schemeClr val="dk1"/>
                </a:solidFill>
              </a:rPr>
              <a:t>Finally, I’m sure a lot of patients will be wondering whether or not releasing their social media data would actually be helpful.  Preliminary findings by Qntfy do find that they are able to glean patterns already from the limited data they have.  As they grow their dataset and further analysis is done we should slowly be able to detect more patterns and identify useful information.  Of course, this is a two-way street: no individualized data is going to be very useful unless you use social media enough for there to have information to obtain.  The patient needs to be engaged for it to be helpful.  And what about privacy?  Well, we are going to be regulating the information Qntfy keeps by stripping any personal data by the time it gets to the database.  All it stores are the numerical identifier to keep track of each person, as well as keywords or features of the data, but the actual social media entry is not stored.  Everything is also transferred to and from Qntfy through SSL encryption.  As for insurance purposes, the product and service will qualify under the mental health portion of most insurance plans that patients can claim</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I-Ching</a:t>
            </a:r>
          </a:p>
          <a:p>
            <a:pPr lvl="0">
              <a:spcBef>
                <a:spcPts val="0"/>
              </a:spcBef>
              <a:buNone/>
            </a:pPr>
            <a:r>
              <a:rPr lang="en"/>
              <a:t>There’s a lot more we can do with social media data after we tackle depression and suicide.  It’s our hope that as social medial develops and becomes more sophisticated, other mental health issues such as anxiety, substance abuse, or eating disorders can be addressed eventually.  We can even work towards providing medication recommendation and adjustments based on the data collected.  Other things to consider are early detection of long term mental illnesses such as dementia, autism, or Alzheimer’s, and maybe even preliminary diagnosis of illnesses as algorithms become more sophisticated.  </a:t>
            </a:r>
          </a:p>
          <a:p>
            <a:pPr lvl="0" rtl="0">
              <a:spcBef>
                <a:spcPts val="0"/>
              </a:spcBef>
              <a:buNone/>
            </a:pPr>
            <a:r>
              <a:rPr lang="en"/>
              <a:t>As social media advances, so can our understanding and treatment of mental health.  The possibilities are limitless.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1008933"/>
            <a:ext cx="1081625"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4355670"/>
            <a:ext cx="1081625"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925673"/>
            <a:ext cx="3054600" cy="2049600"/>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4155440"/>
            <a:ext cx="3054600" cy="935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6727600"/>
            <a:ext cx="9144000" cy="13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1276166"/>
            <a:ext cx="8520600" cy="28383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4216000"/>
            <a:ext cx="8520600" cy="14289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613633"/>
            <a:ext cx="1081625"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4744470"/>
            <a:ext cx="1081625"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2408600"/>
            <a:ext cx="7596600" cy="20409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6727600"/>
            <a:ext cx="9144000" cy="13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421233"/>
            <a:ext cx="8520600" cy="1108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633633"/>
            <a:ext cx="8520600" cy="4472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421233"/>
            <a:ext cx="8520600" cy="1108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633633"/>
            <a:ext cx="3999900" cy="44721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633633"/>
            <a:ext cx="3999900" cy="44721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421233"/>
            <a:ext cx="8520600" cy="1108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865866"/>
            <a:ext cx="2808000" cy="37131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6727600"/>
            <a:ext cx="9144000" cy="13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600200"/>
            <a:ext cx="5878800" cy="54543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33"/>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59940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1239033"/>
            <a:ext cx="4045200" cy="23817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3692000"/>
            <a:ext cx="4045200" cy="20988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965600"/>
            <a:ext cx="3837000" cy="49269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5625233"/>
            <a:ext cx="5998800" cy="7983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21233"/>
            <a:ext cx="8520600" cy="11085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633633"/>
            <a:ext cx="8520600" cy="44721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qntfy.com" TargetMode="External"/><Relationship Id="rId4" Type="http://schemas.openxmlformats.org/officeDocument/2006/relationships/hyperlink" Target="http://www.huffingtonpost.com/2015/02/25/facebook-suicide-prevention_n_6754106.html" TargetMode="External"/><Relationship Id="rId9" Type="http://schemas.openxmlformats.org/officeDocument/2006/relationships/hyperlink" Target="http://txhima.org/annualmeeting/wp-content/uploads/2016/01/245-0a5c0f3bfab656fec83e12622439e8b2_FentonSusanDataAnalyticSkills.pdf" TargetMode="External"/><Relationship Id="rId5" Type="http://schemas.openxmlformats.org/officeDocument/2006/relationships/hyperlink" Target="http://hollingk.github.io/CLPsych/pdf/CLPsych11.pdf" TargetMode="External"/><Relationship Id="rId6" Type="http://schemas.openxmlformats.org/officeDocument/2006/relationships/hyperlink" Target="http://www.aclweb.org/anthology/W/W14/W14-3207.pdf" TargetMode="External"/><Relationship Id="rId7" Type="http://schemas.openxmlformats.org/officeDocument/2006/relationships/hyperlink" Target="https://ourdatahelps.org/" TargetMode="External"/><Relationship Id="rId8" Type="http://schemas.openxmlformats.org/officeDocument/2006/relationships/hyperlink" Target="http://www.nytimes.com/2016/04/22/health/us-suicide-rate-surges-to-a-30-year-high.html"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00.jpg"/><Relationship Id="rId10" Type="http://schemas.openxmlformats.org/officeDocument/2006/relationships/image" Target="../media/image05.png"/><Relationship Id="rId13" Type="http://schemas.openxmlformats.org/officeDocument/2006/relationships/image" Target="../media/image03.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suicidepreventionlifeline.org/GetHelp/LifelineChat.aspx" TargetMode="External"/><Relationship Id="rId4" Type="http://schemas.openxmlformats.org/officeDocument/2006/relationships/image" Target="../media/image08.jpg"/><Relationship Id="rId9" Type="http://schemas.openxmlformats.org/officeDocument/2006/relationships/image" Target="../media/image21.png"/><Relationship Id="rId15" Type="http://schemas.openxmlformats.org/officeDocument/2006/relationships/image" Target="../media/image41.png"/><Relationship Id="rId14" Type="http://schemas.openxmlformats.org/officeDocument/2006/relationships/image" Target="../media/image06.png"/><Relationship Id="rId5" Type="http://schemas.openxmlformats.org/officeDocument/2006/relationships/image" Target="../media/image04.jpg"/><Relationship Id="rId6" Type="http://schemas.openxmlformats.org/officeDocument/2006/relationships/image" Target="../media/image07.png"/><Relationship Id="rId7" Type="http://schemas.openxmlformats.org/officeDocument/2006/relationships/image" Target="../media/image02.jpg"/><Relationship Id="rId8" Type="http://schemas.openxmlformats.org/officeDocument/2006/relationships/image" Target="../media/image01.jp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06.png"/><Relationship Id="rId13" Type="http://schemas.openxmlformats.org/officeDocument/2006/relationships/image" Target="../media/image13.jp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11.jpg"/><Relationship Id="rId14" Type="http://schemas.openxmlformats.org/officeDocument/2006/relationships/image" Target="../media/image15.jpg"/><Relationship Id="rId5" Type="http://schemas.openxmlformats.org/officeDocument/2006/relationships/image" Target="../media/image41.png"/><Relationship Id="rId6" Type="http://schemas.openxmlformats.org/officeDocument/2006/relationships/image" Target="../media/image03.png"/><Relationship Id="rId7" Type="http://schemas.openxmlformats.org/officeDocument/2006/relationships/image" Target="../media/image09.jpg"/><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32.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8.jpg"/><Relationship Id="rId4" Type="http://schemas.openxmlformats.org/officeDocument/2006/relationships/image" Target="../media/image40.png"/><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39.png"/><Relationship Id="rId9"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20.png"/><Relationship Id="rId7" Type="http://schemas.openxmlformats.org/officeDocument/2006/relationships/image" Target="../media/image33.png"/><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4843100" y="985123"/>
            <a:ext cx="3054600" cy="2049600"/>
          </a:xfrm>
          <a:prstGeom prst="rect">
            <a:avLst/>
          </a:prstGeom>
        </p:spPr>
        <p:txBody>
          <a:bodyPr anchorCtr="0" anchor="b" bIns="91425" lIns="91425" rIns="91425" tIns="91425">
            <a:noAutofit/>
          </a:bodyPr>
          <a:lstStyle/>
          <a:p>
            <a:pPr lvl="0" rtl="0" algn="l">
              <a:spcBef>
                <a:spcPts val="0"/>
              </a:spcBef>
              <a:buNone/>
            </a:pPr>
            <a:r>
              <a:rPr lang="en" sz="4800"/>
              <a:t>uantifying </a:t>
            </a:r>
          </a:p>
          <a:p>
            <a:pPr lvl="0" rtl="0" algn="l">
              <a:spcBef>
                <a:spcPts val="0"/>
              </a:spcBef>
              <a:buNone/>
            </a:pPr>
            <a:r>
              <a:rPr lang="en" sz="4800"/>
              <a:t>Mental Health</a:t>
            </a:r>
          </a:p>
        </p:txBody>
      </p:sp>
      <p:sp>
        <p:nvSpPr>
          <p:cNvPr id="63" name="Shape 63"/>
          <p:cNvSpPr txBox="1"/>
          <p:nvPr>
            <p:ph idx="1" type="subTitle"/>
          </p:nvPr>
        </p:nvSpPr>
        <p:spPr>
          <a:xfrm>
            <a:off x="2690700" y="4467175"/>
            <a:ext cx="3773700" cy="935100"/>
          </a:xfrm>
          <a:prstGeom prst="rect">
            <a:avLst/>
          </a:prstGeom>
        </p:spPr>
        <p:txBody>
          <a:bodyPr anchorCtr="0" anchor="t" bIns="91425" lIns="91425" rIns="91425" tIns="91425">
            <a:noAutofit/>
          </a:bodyPr>
          <a:lstStyle/>
          <a:p>
            <a:pPr lvl="0">
              <a:spcBef>
                <a:spcPts val="0"/>
              </a:spcBef>
              <a:buNone/>
            </a:pPr>
            <a:r>
              <a:rPr lang="en"/>
              <a:t>Yoonjung Lee</a:t>
            </a:r>
          </a:p>
          <a:p>
            <a:pPr lvl="0">
              <a:spcBef>
                <a:spcPts val="0"/>
              </a:spcBef>
              <a:buNone/>
            </a:pPr>
            <a:r>
              <a:rPr lang="en"/>
              <a:t>Team 4 - Divya, Jayashree, I-Ching, Zach</a:t>
            </a:r>
          </a:p>
          <a:p>
            <a:pPr lvl="0">
              <a:spcBef>
                <a:spcPts val="0"/>
              </a:spcBef>
              <a:buNone/>
            </a:pPr>
            <a:r>
              <a:rPr lang="en"/>
              <a:t>Dec 12, 2016</a:t>
            </a:r>
          </a:p>
        </p:txBody>
      </p:sp>
      <p:pic>
        <p:nvPicPr>
          <p:cNvPr descr="qntfy_logo.png" id="64" name="Shape 64"/>
          <p:cNvPicPr preferRelativeResize="0"/>
          <p:nvPr/>
        </p:nvPicPr>
        <p:blipFill>
          <a:blip r:embed="rId3">
            <a:alphaModFix/>
          </a:blip>
          <a:stretch>
            <a:fillRect/>
          </a:stretch>
        </p:blipFill>
        <p:spPr>
          <a:xfrm>
            <a:off x="2891125" y="985124"/>
            <a:ext cx="3490025" cy="232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21233"/>
            <a:ext cx="8520600" cy="1108500"/>
          </a:xfrm>
          <a:prstGeom prst="rect">
            <a:avLst/>
          </a:prstGeom>
        </p:spPr>
        <p:txBody>
          <a:bodyPr anchorCtr="0" anchor="b" bIns="91425" lIns="91425" rIns="91425" tIns="91425">
            <a:noAutofit/>
          </a:bodyPr>
          <a:lstStyle/>
          <a:p>
            <a:pPr lvl="0">
              <a:spcBef>
                <a:spcPts val="0"/>
              </a:spcBef>
              <a:buNone/>
            </a:pPr>
            <a:r>
              <a:rPr lang="en"/>
              <a:t>bibliography</a:t>
            </a:r>
          </a:p>
        </p:txBody>
      </p:sp>
      <p:sp>
        <p:nvSpPr>
          <p:cNvPr id="218" name="Shape 218"/>
          <p:cNvSpPr txBox="1"/>
          <p:nvPr>
            <p:ph idx="1" type="body"/>
          </p:nvPr>
        </p:nvSpPr>
        <p:spPr>
          <a:xfrm>
            <a:off x="311700" y="1633633"/>
            <a:ext cx="8520600" cy="4472100"/>
          </a:xfrm>
          <a:prstGeom prst="rect">
            <a:avLst/>
          </a:prstGeom>
        </p:spPr>
        <p:txBody>
          <a:bodyPr anchorCtr="0" anchor="t" bIns="91425" lIns="91425" rIns="91425" tIns="91425">
            <a:noAutofit/>
          </a:bodyPr>
          <a:lstStyle/>
          <a:p>
            <a:pPr lvl="0" rtl="0">
              <a:spcBef>
                <a:spcPts val="0"/>
              </a:spcBef>
              <a:spcAft>
                <a:spcPts val="0"/>
              </a:spcAft>
              <a:buNone/>
            </a:pPr>
            <a:r>
              <a:rPr lang="en" sz="1400">
                <a:solidFill>
                  <a:srgbClr val="333333"/>
                </a:solidFill>
                <a:latin typeface="Times New Roman"/>
                <a:ea typeface="Times New Roman"/>
                <a:cs typeface="Times New Roman"/>
                <a:sym typeface="Times New Roman"/>
              </a:rPr>
              <a:t>[1]  Qntfy - Scaling Therapeutic Impact.  Retrieved Dec 4, 2016 from </a:t>
            </a:r>
            <a:r>
              <a:rPr lang="en" sz="1400" u="sng">
                <a:solidFill>
                  <a:srgbClr val="333333"/>
                </a:solidFill>
                <a:latin typeface="Times New Roman"/>
                <a:ea typeface="Times New Roman"/>
                <a:cs typeface="Times New Roman"/>
                <a:sym typeface="Times New Roman"/>
                <a:hlinkClick r:id="rId3"/>
              </a:rPr>
              <a:t>https://qntfy.com</a:t>
            </a:r>
          </a:p>
          <a:p>
            <a:pPr lvl="0" rtl="0">
              <a:spcBef>
                <a:spcPts val="0"/>
              </a:spcBef>
              <a:spcAft>
                <a:spcPts val="0"/>
              </a:spcAft>
              <a:buClr>
                <a:schemeClr val="dk1"/>
              </a:buClr>
              <a:buSzPct val="78571"/>
              <a:buFont typeface="Arial"/>
              <a:buNone/>
            </a:pPr>
            <a:r>
              <a:rPr lang="en" sz="1400">
                <a:solidFill>
                  <a:srgbClr val="333333"/>
                </a:solidFill>
                <a:latin typeface="Times New Roman"/>
                <a:ea typeface="Times New Roman"/>
                <a:cs typeface="Times New Roman"/>
                <a:sym typeface="Times New Roman"/>
              </a:rPr>
              <a:t>[2]  Kleiman, Alexis.  “Facebook Adds New Feature For Suicide Prevention.”  The Huffington Post. Retrieved Dec 11, 2016 from </a:t>
            </a:r>
            <a:r>
              <a:rPr lang="en" sz="1400" u="sng">
                <a:solidFill>
                  <a:srgbClr val="333333"/>
                </a:solidFill>
                <a:latin typeface="Times New Roman"/>
                <a:ea typeface="Times New Roman"/>
                <a:cs typeface="Times New Roman"/>
                <a:sym typeface="Times New Roman"/>
                <a:hlinkClick r:id="rId4"/>
              </a:rPr>
              <a:t>http://www.huffingtonpost.com/2015/02/25/facebook-suicide-prevention_n_6754106.html</a:t>
            </a:r>
          </a:p>
          <a:p>
            <a:pPr lvl="0" rtl="0">
              <a:spcBef>
                <a:spcPts val="0"/>
              </a:spcBef>
              <a:spcAft>
                <a:spcPts val="0"/>
              </a:spcAft>
              <a:buNone/>
            </a:pPr>
            <a:r>
              <a:rPr lang="en" sz="1400">
                <a:solidFill>
                  <a:srgbClr val="333333"/>
                </a:solidFill>
                <a:latin typeface="Times New Roman"/>
                <a:ea typeface="Times New Roman"/>
                <a:cs typeface="Times New Roman"/>
                <a:sym typeface="Times New Roman"/>
              </a:rPr>
              <a:t>[3]  Coppersmith, Glen, et al. “Exploratory Analysis of Social Media Prior to a Suicide Attempt”.  Retrieved Dec 11, 2016 from </a:t>
            </a:r>
            <a:r>
              <a:rPr lang="en" sz="1400" u="sng">
                <a:solidFill>
                  <a:srgbClr val="333333"/>
                </a:solidFill>
                <a:latin typeface="Times New Roman"/>
                <a:ea typeface="Times New Roman"/>
                <a:cs typeface="Times New Roman"/>
                <a:sym typeface="Times New Roman"/>
                <a:hlinkClick r:id="rId5"/>
              </a:rPr>
              <a:t>http://hollingk.github.io/CLPsych/pdf/CLPsych11.pdf</a:t>
            </a:r>
          </a:p>
          <a:p>
            <a:pPr lvl="0" rtl="0">
              <a:spcBef>
                <a:spcPts val="0"/>
              </a:spcBef>
              <a:spcAft>
                <a:spcPts val="0"/>
              </a:spcAft>
              <a:buNone/>
            </a:pPr>
            <a:r>
              <a:rPr lang="en" sz="1400">
                <a:solidFill>
                  <a:srgbClr val="333333"/>
                </a:solidFill>
                <a:latin typeface="Times New Roman"/>
                <a:ea typeface="Times New Roman"/>
                <a:cs typeface="Times New Roman"/>
                <a:sym typeface="Times New Roman"/>
              </a:rPr>
              <a:t>[4]  Coppersmith, Glen, et al.  “Quantifying Mental Health Signals in Twitter”.  Retrieved Dec 11, 2016 from </a:t>
            </a:r>
            <a:r>
              <a:rPr lang="en" sz="1400" u="sng">
                <a:solidFill>
                  <a:srgbClr val="333333"/>
                </a:solidFill>
                <a:latin typeface="Times New Roman"/>
                <a:ea typeface="Times New Roman"/>
                <a:cs typeface="Times New Roman"/>
                <a:sym typeface="Times New Roman"/>
                <a:hlinkClick r:id="rId6"/>
              </a:rPr>
              <a:t>http://www.aclweb.org/anthology/W/W14/W14-3207.pdf</a:t>
            </a:r>
            <a:r>
              <a:rPr lang="en" sz="1400">
                <a:solidFill>
                  <a:srgbClr val="333333"/>
                </a:solidFill>
                <a:latin typeface="Times New Roman"/>
                <a:ea typeface="Times New Roman"/>
                <a:cs typeface="Times New Roman"/>
                <a:sym typeface="Times New Roman"/>
              </a:rPr>
              <a:t> </a:t>
            </a:r>
          </a:p>
          <a:p>
            <a:pPr lvl="0" rtl="0">
              <a:spcBef>
                <a:spcPts val="0"/>
              </a:spcBef>
              <a:spcAft>
                <a:spcPts val="0"/>
              </a:spcAft>
              <a:buClr>
                <a:schemeClr val="dk1"/>
              </a:buClr>
              <a:buSzPct val="78571"/>
              <a:buFont typeface="Arial"/>
              <a:buNone/>
            </a:pPr>
            <a:r>
              <a:rPr lang="en" sz="1400">
                <a:solidFill>
                  <a:srgbClr val="333333"/>
                </a:solidFill>
                <a:latin typeface="Times New Roman"/>
                <a:ea typeface="Times New Roman"/>
                <a:cs typeface="Times New Roman"/>
                <a:sym typeface="Times New Roman"/>
              </a:rPr>
              <a:t>[5]  OurDataHelps.  Retrieved Dec 4, 2016 from </a:t>
            </a:r>
            <a:r>
              <a:rPr lang="en" sz="1400" u="sng">
                <a:solidFill>
                  <a:srgbClr val="333333"/>
                </a:solidFill>
                <a:latin typeface="Times New Roman"/>
                <a:ea typeface="Times New Roman"/>
                <a:cs typeface="Times New Roman"/>
                <a:sym typeface="Times New Roman"/>
                <a:hlinkClick r:id="rId7"/>
              </a:rPr>
              <a:t>https://ourdatahelps.org/</a:t>
            </a:r>
            <a:r>
              <a:rPr lang="en" sz="1400">
                <a:solidFill>
                  <a:srgbClr val="333333"/>
                </a:solidFill>
                <a:latin typeface="Times New Roman"/>
                <a:ea typeface="Times New Roman"/>
                <a:cs typeface="Times New Roman"/>
                <a:sym typeface="Times New Roman"/>
              </a:rPr>
              <a:t> </a:t>
            </a:r>
          </a:p>
          <a:p>
            <a:pPr lvl="0" rtl="0">
              <a:spcBef>
                <a:spcPts val="0"/>
              </a:spcBef>
              <a:spcAft>
                <a:spcPts val="0"/>
              </a:spcAft>
              <a:buClr>
                <a:schemeClr val="dk1"/>
              </a:buClr>
              <a:buSzPct val="78571"/>
              <a:buFont typeface="Arial"/>
              <a:buNone/>
            </a:pPr>
            <a:r>
              <a:rPr lang="en" sz="1400">
                <a:solidFill>
                  <a:srgbClr val="333333"/>
                </a:solidFill>
                <a:latin typeface="Times New Roman"/>
                <a:ea typeface="Times New Roman"/>
                <a:cs typeface="Times New Roman"/>
                <a:sym typeface="Times New Roman"/>
              </a:rPr>
              <a:t>[6]  Tavernise, Sabrina. “U.S. Suicide Rate Surges to a 30-Year High.” </a:t>
            </a:r>
            <a:r>
              <a:rPr i="1" lang="en" sz="1400">
                <a:solidFill>
                  <a:srgbClr val="333333"/>
                </a:solidFill>
                <a:latin typeface="Times New Roman"/>
                <a:ea typeface="Times New Roman"/>
                <a:cs typeface="Times New Roman"/>
                <a:sym typeface="Times New Roman"/>
              </a:rPr>
              <a:t>The New York Times</a:t>
            </a:r>
            <a:r>
              <a:rPr lang="en" sz="1400">
                <a:solidFill>
                  <a:srgbClr val="333333"/>
                </a:solidFill>
                <a:latin typeface="Times New Roman"/>
                <a:ea typeface="Times New Roman"/>
                <a:cs typeface="Times New Roman"/>
                <a:sym typeface="Times New Roman"/>
              </a:rPr>
              <a:t>. </a:t>
            </a:r>
            <a:r>
              <a:rPr lang="en" sz="1400" u="sng">
                <a:solidFill>
                  <a:srgbClr val="333333"/>
                </a:solidFill>
                <a:latin typeface="Times New Roman"/>
                <a:ea typeface="Times New Roman"/>
                <a:cs typeface="Times New Roman"/>
                <a:sym typeface="Times New Roman"/>
                <a:hlinkClick r:id="rId8"/>
              </a:rPr>
              <a:t>http://www.nytimes.com/2016/04/22/health/us-suicide-rate-surges-to-a-30-year-high.html</a:t>
            </a:r>
          </a:p>
          <a:p>
            <a:pPr lvl="0" rtl="0">
              <a:spcBef>
                <a:spcPts val="0"/>
              </a:spcBef>
              <a:spcAft>
                <a:spcPts val="0"/>
              </a:spcAft>
              <a:buClr>
                <a:schemeClr val="dk1"/>
              </a:buClr>
              <a:buSzPct val="78571"/>
              <a:buFont typeface="Arial"/>
              <a:buNone/>
            </a:pPr>
            <a:r>
              <a:rPr lang="en" sz="1400">
                <a:solidFill>
                  <a:srgbClr val="333333"/>
                </a:solidFill>
                <a:latin typeface="Times New Roman"/>
                <a:ea typeface="Times New Roman"/>
                <a:cs typeface="Times New Roman"/>
                <a:sym typeface="Times New Roman"/>
              </a:rPr>
              <a:t>[7] Essential Skills for Data Analytics in Healthcare, Susan Fenton, June 2016</a:t>
            </a:r>
          </a:p>
          <a:p>
            <a:pPr lvl="0">
              <a:spcBef>
                <a:spcPts val="0"/>
              </a:spcBef>
              <a:spcAft>
                <a:spcPts val="0"/>
              </a:spcAft>
              <a:buClr>
                <a:schemeClr val="dk1"/>
              </a:buClr>
              <a:buSzPct val="78571"/>
              <a:buFont typeface="Arial"/>
              <a:buNone/>
            </a:pPr>
            <a:r>
              <a:rPr lang="en" sz="1400" u="sng">
                <a:solidFill>
                  <a:srgbClr val="333333"/>
                </a:solidFill>
                <a:latin typeface="Times New Roman"/>
                <a:ea typeface="Times New Roman"/>
                <a:cs typeface="Times New Roman"/>
                <a:sym typeface="Times New Roman"/>
                <a:hlinkClick r:id="rId9"/>
              </a:rPr>
              <a:t>http://txhima.org/annualmeeting/wp-content/uploads/2016/01/245-0a5c0f3bfab656fec83e12622439e8b2_FentonSusanDataAnalyticSkills.pdf</a:t>
            </a:r>
            <a:r>
              <a:rPr lang="en" sz="1400">
                <a:solidFill>
                  <a:srgbClr val="333333"/>
                </a:solidFill>
                <a:latin typeface="Times New Roman"/>
                <a:ea typeface="Times New Roman"/>
                <a:cs typeface="Times New Roman"/>
                <a:sym typeface="Times New Roman"/>
              </a:rPr>
              <a:t> </a:t>
            </a:r>
          </a:p>
        </p:txBody>
      </p:sp>
      <p:pic>
        <p:nvPicPr>
          <p:cNvPr descr="qntfy_logo.png" id="219" name="Shape 219"/>
          <p:cNvPicPr preferRelativeResize="0"/>
          <p:nvPr/>
        </p:nvPicPr>
        <p:blipFill rotWithShape="1">
          <a:blip r:embed="rId10">
            <a:alphaModFix/>
          </a:blip>
          <a:srcRect b="0" l="0" r="29193" t="0"/>
          <a:stretch/>
        </p:blipFill>
        <p:spPr>
          <a:xfrm>
            <a:off x="8231550" y="5840499"/>
            <a:ext cx="828025" cy="7782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1066275" y="447500"/>
            <a:ext cx="6258300" cy="907200"/>
          </a:xfrm>
          <a:prstGeom prst="rect">
            <a:avLst/>
          </a:prstGeom>
        </p:spPr>
        <p:txBody>
          <a:bodyPr anchorCtr="0" anchor="b" bIns="91425" lIns="91425" rIns="91425" tIns="91425">
            <a:noAutofit/>
          </a:bodyPr>
          <a:lstStyle/>
          <a:p>
            <a:pPr lvl="0">
              <a:spcBef>
                <a:spcPts val="0"/>
              </a:spcBef>
              <a:buNone/>
            </a:pPr>
            <a:r>
              <a:rPr lang="en" u="sng"/>
              <a:t>Suicide is Preventable. </a:t>
            </a:r>
            <a:r>
              <a:rPr lang="en" u="sng"/>
              <a:t>YOU can help.</a:t>
            </a:r>
          </a:p>
        </p:txBody>
      </p:sp>
      <p:sp>
        <p:nvSpPr>
          <p:cNvPr id="70" name="Shape 70"/>
          <p:cNvSpPr txBox="1"/>
          <p:nvPr/>
        </p:nvSpPr>
        <p:spPr>
          <a:xfrm>
            <a:off x="52712" y="5843237"/>
            <a:ext cx="8285400" cy="772800"/>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i="1" lang="en" sz="1800">
                <a:highlight>
                  <a:srgbClr val="FFFFFF"/>
                </a:highlight>
              </a:rPr>
              <a:t>If you or someone you know is in an emergency, call </a:t>
            </a:r>
          </a:p>
          <a:p>
            <a:pPr lvl="0" algn="ctr">
              <a:spcBef>
                <a:spcPts val="0"/>
              </a:spcBef>
              <a:buNone/>
            </a:pPr>
            <a:r>
              <a:rPr b="1" i="1" lang="en" sz="1800">
                <a:highlight>
                  <a:srgbClr val="FFFFFF"/>
                </a:highlight>
                <a:hlinkClick r:id="rId3"/>
              </a:rPr>
              <a:t>The National Suicide Prevention Lifeline</a:t>
            </a:r>
            <a:r>
              <a:rPr i="1" lang="en" sz="1800">
                <a:highlight>
                  <a:srgbClr val="FFFFFF"/>
                </a:highlight>
              </a:rPr>
              <a:t> at </a:t>
            </a:r>
            <a:r>
              <a:rPr b="1" i="1" lang="en" sz="1800">
                <a:highlight>
                  <a:srgbClr val="FFFFFF"/>
                </a:highlight>
              </a:rPr>
              <a:t>1-800-273-TALK (8255)</a:t>
            </a:r>
            <a:r>
              <a:rPr i="1" lang="en" sz="1800">
                <a:highlight>
                  <a:srgbClr val="FFFFFF"/>
                </a:highlight>
              </a:rPr>
              <a:t> </a:t>
            </a:r>
          </a:p>
        </p:txBody>
      </p:sp>
      <p:pic>
        <p:nvPicPr>
          <p:cNvPr id="71" name="Shape 71"/>
          <p:cNvPicPr preferRelativeResize="0"/>
          <p:nvPr/>
        </p:nvPicPr>
        <p:blipFill rotWithShape="1">
          <a:blip r:embed="rId4">
            <a:alphaModFix/>
          </a:blip>
          <a:srcRect b="0" l="14777" r="28167" t="14030"/>
          <a:stretch/>
        </p:blipFill>
        <p:spPr>
          <a:xfrm>
            <a:off x="3597962" y="1602212"/>
            <a:ext cx="1181001" cy="1186401"/>
          </a:xfrm>
          <a:prstGeom prst="rect">
            <a:avLst/>
          </a:prstGeom>
          <a:noFill/>
          <a:ln>
            <a:noFill/>
          </a:ln>
        </p:spPr>
      </p:pic>
      <p:sp>
        <p:nvSpPr>
          <p:cNvPr id="72" name="Shape 72"/>
          <p:cNvSpPr txBox="1"/>
          <p:nvPr/>
        </p:nvSpPr>
        <p:spPr>
          <a:xfrm>
            <a:off x="3116912" y="1272550"/>
            <a:ext cx="2295000" cy="314400"/>
          </a:xfrm>
          <a:prstGeom prst="rect">
            <a:avLst/>
          </a:prstGeom>
          <a:noFill/>
          <a:ln>
            <a:noFill/>
          </a:ln>
        </p:spPr>
        <p:txBody>
          <a:bodyPr anchorCtr="0" anchor="t" bIns="91425" lIns="91425" rIns="91425" tIns="91425">
            <a:noAutofit/>
          </a:bodyPr>
          <a:lstStyle/>
          <a:p>
            <a:pPr lvl="0" rtl="0">
              <a:spcBef>
                <a:spcPts val="0"/>
              </a:spcBef>
              <a:buNone/>
            </a:pPr>
            <a:r>
              <a:rPr lang="en" sz="1800">
                <a:latin typeface="Economica"/>
                <a:ea typeface="Economica"/>
                <a:cs typeface="Economica"/>
                <a:sym typeface="Economica"/>
              </a:rPr>
              <a:t>(2) It’s Unlike Physical Health</a:t>
            </a:r>
          </a:p>
        </p:txBody>
      </p:sp>
      <p:pic>
        <p:nvPicPr>
          <p:cNvPr id="73" name="Shape 73"/>
          <p:cNvPicPr preferRelativeResize="0"/>
          <p:nvPr/>
        </p:nvPicPr>
        <p:blipFill>
          <a:blip r:embed="rId5">
            <a:alphaModFix/>
          </a:blip>
          <a:stretch>
            <a:fillRect/>
          </a:stretch>
        </p:blipFill>
        <p:spPr>
          <a:xfrm>
            <a:off x="717437" y="1713449"/>
            <a:ext cx="1872451" cy="1053250"/>
          </a:xfrm>
          <a:prstGeom prst="rect">
            <a:avLst/>
          </a:prstGeom>
          <a:noFill/>
          <a:ln>
            <a:noFill/>
          </a:ln>
        </p:spPr>
      </p:pic>
      <p:sp>
        <p:nvSpPr>
          <p:cNvPr id="74" name="Shape 74"/>
          <p:cNvSpPr txBox="1"/>
          <p:nvPr/>
        </p:nvSpPr>
        <p:spPr>
          <a:xfrm>
            <a:off x="368687" y="1272287"/>
            <a:ext cx="2221200" cy="314400"/>
          </a:xfrm>
          <a:prstGeom prst="rect">
            <a:avLst/>
          </a:prstGeom>
          <a:noFill/>
          <a:ln>
            <a:noFill/>
          </a:ln>
        </p:spPr>
        <p:txBody>
          <a:bodyPr anchorCtr="0" anchor="t" bIns="91425" lIns="91425" rIns="91425" tIns="91425">
            <a:noAutofit/>
          </a:bodyPr>
          <a:lstStyle/>
          <a:p>
            <a:pPr lvl="0" rtl="0">
              <a:spcBef>
                <a:spcPts val="0"/>
              </a:spcBef>
              <a:buNone/>
            </a:pPr>
            <a:r>
              <a:rPr lang="en" sz="1800">
                <a:latin typeface="Economica"/>
                <a:ea typeface="Economica"/>
                <a:cs typeface="Economica"/>
                <a:sym typeface="Economica"/>
              </a:rPr>
              <a:t>(1) Mental Health Kills.</a:t>
            </a:r>
          </a:p>
        </p:txBody>
      </p:sp>
      <p:pic>
        <p:nvPicPr>
          <p:cNvPr id="75" name="Shape 75"/>
          <p:cNvPicPr preferRelativeResize="0"/>
          <p:nvPr/>
        </p:nvPicPr>
        <p:blipFill>
          <a:blip r:embed="rId6">
            <a:alphaModFix/>
          </a:blip>
          <a:stretch>
            <a:fillRect/>
          </a:stretch>
        </p:blipFill>
        <p:spPr>
          <a:xfrm>
            <a:off x="553000" y="2972862"/>
            <a:ext cx="2036879" cy="1370850"/>
          </a:xfrm>
          <a:prstGeom prst="rect">
            <a:avLst/>
          </a:prstGeom>
          <a:noFill/>
          <a:ln>
            <a:noFill/>
          </a:ln>
        </p:spPr>
      </p:pic>
      <p:pic>
        <p:nvPicPr>
          <p:cNvPr id="76" name="Shape 76"/>
          <p:cNvPicPr preferRelativeResize="0"/>
          <p:nvPr/>
        </p:nvPicPr>
        <p:blipFill rotWithShape="1">
          <a:blip r:embed="rId7">
            <a:alphaModFix/>
          </a:blip>
          <a:srcRect b="30331" l="6881" r="15886" t="20942"/>
          <a:stretch/>
        </p:blipFill>
        <p:spPr>
          <a:xfrm>
            <a:off x="4451045" y="2803012"/>
            <a:ext cx="997125" cy="471820"/>
          </a:xfrm>
          <a:prstGeom prst="rect">
            <a:avLst/>
          </a:prstGeom>
          <a:noFill/>
          <a:ln>
            <a:noFill/>
          </a:ln>
        </p:spPr>
      </p:pic>
      <p:pic>
        <p:nvPicPr>
          <p:cNvPr id="77" name="Shape 77"/>
          <p:cNvPicPr preferRelativeResize="0"/>
          <p:nvPr/>
        </p:nvPicPr>
        <p:blipFill>
          <a:blip r:embed="rId8">
            <a:alphaModFix/>
          </a:blip>
          <a:stretch>
            <a:fillRect/>
          </a:stretch>
        </p:blipFill>
        <p:spPr>
          <a:xfrm>
            <a:off x="3514875" y="3019849"/>
            <a:ext cx="828023" cy="1278649"/>
          </a:xfrm>
          <a:prstGeom prst="rect">
            <a:avLst/>
          </a:prstGeom>
          <a:noFill/>
          <a:ln>
            <a:noFill/>
          </a:ln>
        </p:spPr>
      </p:pic>
      <p:pic>
        <p:nvPicPr>
          <p:cNvPr descr="qntfy_logo.png" id="78" name="Shape 78"/>
          <p:cNvPicPr preferRelativeResize="0"/>
          <p:nvPr/>
        </p:nvPicPr>
        <p:blipFill rotWithShape="1">
          <a:blip r:embed="rId9">
            <a:alphaModFix/>
          </a:blip>
          <a:srcRect b="0" l="0" r="29193" t="0"/>
          <a:stretch/>
        </p:blipFill>
        <p:spPr>
          <a:xfrm>
            <a:off x="8231550" y="5840499"/>
            <a:ext cx="828025" cy="778263"/>
          </a:xfrm>
          <a:prstGeom prst="rect">
            <a:avLst/>
          </a:prstGeom>
          <a:noFill/>
          <a:ln>
            <a:noFill/>
          </a:ln>
        </p:spPr>
      </p:pic>
      <p:sp>
        <p:nvSpPr>
          <p:cNvPr id="79" name="Shape 79"/>
          <p:cNvSpPr txBox="1"/>
          <p:nvPr/>
        </p:nvSpPr>
        <p:spPr>
          <a:xfrm>
            <a:off x="6056712" y="1287825"/>
            <a:ext cx="2295000" cy="314400"/>
          </a:xfrm>
          <a:prstGeom prst="rect">
            <a:avLst/>
          </a:prstGeom>
          <a:noFill/>
          <a:ln>
            <a:noFill/>
          </a:ln>
        </p:spPr>
        <p:txBody>
          <a:bodyPr anchorCtr="0" anchor="t" bIns="91425" lIns="91425" rIns="91425" tIns="91425">
            <a:noAutofit/>
          </a:bodyPr>
          <a:lstStyle/>
          <a:p>
            <a:pPr lvl="0" rtl="0">
              <a:spcBef>
                <a:spcPts val="0"/>
              </a:spcBef>
              <a:buNone/>
            </a:pPr>
            <a:r>
              <a:rPr lang="en" sz="1800">
                <a:latin typeface="Economica"/>
                <a:ea typeface="Economica"/>
                <a:cs typeface="Economica"/>
                <a:sym typeface="Economica"/>
              </a:rPr>
              <a:t>(3) There is NO DATA.</a:t>
            </a:r>
          </a:p>
        </p:txBody>
      </p:sp>
      <p:pic>
        <p:nvPicPr>
          <p:cNvPr id="80" name="Shape 80"/>
          <p:cNvPicPr preferRelativeResize="0"/>
          <p:nvPr/>
        </p:nvPicPr>
        <p:blipFill>
          <a:blip r:embed="rId10">
            <a:alphaModFix/>
          </a:blip>
          <a:stretch>
            <a:fillRect/>
          </a:stretch>
        </p:blipFill>
        <p:spPr>
          <a:xfrm>
            <a:off x="6373162" y="1744649"/>
            <a:ext cx="1180999" cy="1180999"/>
          </a:xfrm>
          <a:prstGeom prst="rect">
            <a:avLst/>
          </a:prstGeom>
          <a:noFill/>
          <a:ln>
            <a:noFill/>
          </a:ln>
        </p:spPr>
      </p:pic>
      <p:pic>
        <p:nvPicPr>
          <p:cNvPr id="81" name="Shape 81"/>
          <p:cNvPicPr preferRelativeResize="0"/>
          <p:nvPr/>
        </p:nvPicPr>
        <p:blipFill>
          <a:blip r:embed="rId11">
            <a:alphaModFix/>
          </a:blip>
          <a:stretch>
            <a:fillRect/>
          </a:stretch>
        </p:blipFill>
        <p:spPr>
          <a:xfrm>
            <a:off x="6500910" y="2988339"/>
            <a:ext cx="1053250" cy="1053250"/>
          </a:xfrm>
          <a:prstGeom prst="rect">
            <a:avLst/>
          </a:prstGeom>
          <a:noFill/>
          <a:ln>
            <a:noFill/>
          </a:ln>
        </p:spPr>
      </p:pic>
      <p:sp>
        <p:nvSpPr>
          <p:cNvPr id="82" name="Shape 82"/>
          <p:cNvSpPr txBox="1"/>
          <p:nvPr/>
        </p:nvSpPr>
        <p:spPr>
          <a:xfrm>
            <a:off x="6486025" y="4232800"/>
            <a:ext cx="1436400" cy="314400"/>
          </a:xfrm>
          <a:prstGeom prst="rect">
            <a:avLst/>
          </a:prstGeom>
          <a:noFill/>
          <a:ln>
            <a:noFill/>
          </a:ln>
        </p:spPr>
        <p:txBody>
          <a:bodyPr anchorCtr="0" anchor="t" bIns="91425" lIns="91425" rIns="91425" tIns="91425">
            <a:noAutofit/>
          </a:bodyPr>
          <a:lstStyle/>
          <a:p>
            <a:pPr lvl="0">
              <a:spcBef>
                <a:spcPts val="0"/>
              </a:spcBef>
              <a:buNone/>
            </a:pPr>
            <a:r>
              <a:rPr lang="en" sz="1800">
                <a:latin typeface="Economica"/>
                <a:ea typeface="Economica"/>
                <a:cs typeface="Economica"/>
                <a:sym typeface="Economica"/>
              </a:rPr>
              <a:t>OR IS THERE??</a:t>
            </a:r>
          </a:p>
        </p:txBody>
      </p:sp>
      <p:cxnSp>
        <p:nvCxnSpPr>
          <p:cNvPr id="83" name="Shape 83"/>
          <p:cNvCxnSpPr/>
          <p:nvPr/>
        </p:nvCxnSpPr>
        <p:spPr>
          <a:xfrm flipH="1">
            <a:off x="5887400" y="4436275"/>
            <a:ext cx="613500" cy="357900"/>
          </a:xfrm>
          <a:prstGeom prst="straightConnector1">
            <a:avLst/>
          </a:prstGeom>
          <a:noFill/>
          <a:ln cap="flat" cmpd="sng" w="9525">
            <a:solidFill>
              <a:srgbClr val="000000"/>
            </a:solidFill>
            <a:prstDash val="solid"/>
            <a:round/>
            <a:headEnd len="lg" w="lg" type="none"/>
            <a:tailEnd len="lg" w="lg" type="triangle"/>
          </a:ln>
        </p:spPr>
      </p:cxnSp>
      <p:cxnSp>
        <p:nvCxnSpPr>
          <p:cNvPr id="84" name="Shape 84"/>
          <p:cNvCxnSpPr/>
          <p:nvPr/>
        </p:nvCxnSpPr>
        <p:spPr>
          <a:xfrm flipH="1">
            <a:off x="6643825" y="4662025"/>
            <a:ext cx="261600" cy="598800"/>
          </a:xfrm>
          <a:prstGeom prst="straightConnector1">
            <a:avLst/>
          </a:prstGeom>
          <a:noFill/>
          <a:ln cap="flat" cmpd="sng" w="9525">
            <a:solidFill>
              <a:srgbClr val="000000"/>
            </a:solidFill>
            <a:prstDash val="solid"/>
            <a:round/>
            <a:headEnd len="lg" w="lg" type="none"/>
            <a:tailEnd len="lg" w="lg" type="triangle"/>
          </a:ln>
        </p:spPr>
      </p:cxnSp>
      <p:cxnSp>
        <p:nvCxnSpPr>
          <p:cNvPr id="85" name="Shape 85"/>
          <p:cNvCxnSpPr/>
          <p:nvPr/>
        </p:nvCxnSpPr>
        <p:spPr>
          <a:xfrm>
            <a:off x="7259525" y="4674925"/>
            <a:ext cx="302100" cy="573000"/>
          </a:xfrm>
          <a:prstGeom prst="straightConnector1">
            <a:avLst/>
          </a:prstGeom>
          <a:noFill/>
          <a:ln cap="flat" cmpd="sng" w="9525">
            <a:solidFill>
              <a:srgbClr val="000000"/>
            </a:solidFill>
            <a:prstDash val="solid"/>
            <a:round/>
            <a:headEnd len="lg" w="lg" type="none"/>
            <a:tailEnd len="lg" w="lg" type="triangle"/>
          </a:ln>
        </p:spPr>
      </p:cxnSp>
      <p:cxnSp>
        <p:nvCxnSpPr>
          <p:cNvPr id="86" name="Shape 86"/>
          <p:cNvCxnSpPr/>
          <p:nvPr/>
        </p:nvCxnSpPr>
        <p:spPr>
          <a:xfrm>
            <a:off x="7717650" y="4343725"/>
            <a:ext cx="580200" cy="420000"/>
          </a:xfrm>
          <a:prstGeom prst="straightConnector1">
            <a:avLst/>
          </a:prstGeom>
          <a:noFill/>
          <a:ln cap="flat" cmpd="sng" w="9525">
            <a:solidFill>
              <a:srgbClr val="000000"/>
            </a:solidFill>
            <a:prstDash val="solid"/>
            <a:round/>
            <a:headEnd len="lg" w="lg" type="none"/>
            <a:tailEnd len="lg" w="lg" type="triangle"/>
          </a:ln>
        </p:spPr>
      </p:cxnSp>
      <p:pic>
        <p:nvPicPr>
          <p:cNvPr descr="Twitter_bird_logo_2012.svg.png" id="87" name="Shape 87"/>
          <p:cNvPicPr preferRelativeResize="0"/>
          <p:nvPr/>
        </p:nvPicPr>
        <p:blipFill>
          <a:blip r:embed="rId12">
            <a:alphaModFix/>
          </a:blip>
          <a:stretch>
            <a:fillRect/>
          </a:stretch>
        </p:blipFill>
        <p:spPr>
          <a:xfrm>
            <a:off x="5442374" y="4763722"/>
            <a:ext cx="302100" cy="264220"/>
          </a:xfrm>
          <a:prstGeom prst="rect">
            <a:avLst/>
          </a:prstGeom>
          <a:noFill/>
          <a:ln>
            <a:noFill/>
          </a:ln>
        </p:spPr>
      </p:pic>
      <p:pic>
        <p:nvPicPr>
          <p:cNvPr descr="fb-art.png" id="88" name="Shape 88"/>
          <p:cNvPicPr preferRelativeResize="0"/>
          <p:nvPr/>
        </p:nvPicPr>
        <p:blipFill>
          <a:blip r:embed="rId13">
            <a:alphaModFix/>
          </a:blip>
          <a:stretch>
            <a:fillRect/>
          </a:stretch>
        </p:blipFill>
        <p:spPr>
          <a:xfrm>
            <a:off x="6373179" y="5260835"/>
            <a:ext cx="302099" cy="324863"/>
          </a:xfrm>
          <a:prstGeom prst="rect">
            <a:avLst/>
          </a:prstGeom>
          <a:noFill/>
          <a:ln>
            <a:noFill/>
          </a:ln>
        </p:spPr>
      </p:pic>
      <p:pic>
        <p:nvPicPr>
          <p:cNvPr id="89" name="Shape 89"/>
          <p:cNvPicPr preferRelativeResize="0"/>
          <p:nvPr/>
        </p:nvPicPr>
        <p:blipFill>
          <a:blip r:embed="rId14">
            <a:alphaModFix/>
          </a:blip>
          <a:stretch>
            <a:fillRect/>
          </a:stretch>
        </p:blipFill>
        <p:spPr>
          <a:xfrm>
            <a:off x="7554145" y="5260814"/>
            <a:ext cx="302100" cy="324880"/>
          </a:xfrm>
          <a:prstGeom prst="rect">
            <a:avLst/>
          </a:prstGeom>
          <a:noFill/>
          <a:ln>
            <a:noFill/>
          </a:ln>
        </p:spPr>
      </p:pic>
      <p:pic>
        <p:nvPicPr>
          <p:cNvPr descr="Reddit_logo.png" id="90" name="Shape 90"/>
          <p:cNvPicPr preferRelativeResize="0"/>
          <p:nvPr/>
        </p:nvPicPr>
        <p:blipFill>
          <a:blip r:embed="rId15">
            <a:alphaModFix/>
          </a:blip>
          <a:stretch>
            <a:fillRect/>
          </a:stretch>
        </p:blipFill>
        <p:spPr>
          <a:xfrm>
            <a:off x="8351723" y="4763726"/>
            <a:ext cx="302098" cy="450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descr="qntfy_logo.png" id="95" name="Shape 95"/>
          <p:cNvPicPr preferRelativeResize="0"/>
          <p:nvPr/>
        </p:nvPicPr>
        <p:blipFill>
          <a:blip r:embed="rId3">
            <a:alphaModFix/>
          </a:blip>
          <a:stretch>
            <a:fillRect/>
          </a:stretch>
        </p:blipFill>
        <p:spPr>
          <a:xfrm>
            <a:off x="2352262" y="131000"/>
            <a:ext cx="2625224" cy="1747124"/>
          </a:xfrm>
          <a:prstGeom prst="rect">
            <a:avLst/>
          </a:prstGeom>
          <a:noFill/>
          <a:ln>
            <a:noFill/>
          </a:ln>
        </p:spPr>
      </p:pic>
      <p:sp>
        <p:nvSpPr>
          <p:cNvPr id="96" name="Shape 96"/>
          <p:cNvSpPr txBox="1"/>
          <p:nvPr/>
        </p:nvSpPr>
        <p:spPr>
          <a:xfrm>
            <a:off x="3915887" y="131000"/>
            <a:ext cx="4764300" cy="832200"/>
          </a:xfrm>
          <a:prstGeom prst="rect">
            <a:avLst/>
          </a:prstGeom>
          <a:noFill/>
          <a:ln>
            <a:noFill/>
          </a:ln>
        </p:spPr>
        <p:txBody>
          <a:bodyPr anchorCtr="0" anchor="t" bIns="91425" lIns="91425" rIns="91425" tIns="91425">
            <a:noAutofit/>
          </a:bodyPr>
          <a:lstStyle/>
          <a:p>
            <a:pPr lvl="0">
              <a:spcBef>
                <a:spcPts val="0"/>
              </a:spcBef>
              <a:buNone/>
            </a:pPr>
            <a:r>
              <a:rPr lang="en" sz="9600">
                <a:solidFill>
                  <a:srgbClr val="6D9EEB"/>
                </a:solidFill>
                <a:latin typeface="Economica"/>
                <a:ea typeface="Economica"/>
                <a:cs typeface="Economica"/>
                <a:sym typeface="Economica"/>
              </a:rPr>
              <a:t>ntfy</a:t>
            </a:r>
          </a:p>
        </p:txBody>
      </p:sp>
      <p:pic>
        <p:nvPicPr>
          <p:cNvPr descr="Twitter_bird_logo_2012.svg.png" id="97" name="Shape 97"/>
          <p:cNvPicPr preferRelativeResize="0"/>
          <p:nvPr/>
        </p:nvPicPr>
        <p:blipFill>
          <a:blip r:embed="rId4">
            <a:alphaModFix/>
          </a:blip>
          <a:stretch>
            <a:fillRect/>
          </a:stretch>
        </p:blipFill>
        <p:spPr>
          <a:xfrm>
            <a:off x="4045152" y="2228041"/>
            <a:ext cx="458216" cy="372490"/>
          </a:xfrm>
          <a:prstGeom prst="rect">
            <a:avLst/>
          </a:prstGeom>
          <a:noFill/>
          <a:ln>
            <a:noFill/>
          </a:ln>
        </p:spPr>
      </p:pic>
      <p:pic>
        <p:nvPicPr>
          <p:cNvPr descr="Reddit_logo.png" id="98" name="Shape 98"/>
          <p:cNvPicPr preferRelativeResize="0"/>
          <p:nvPr/>
        </p:nvPicPr>
        <p:blipFill>
          <a:blip r:embed="rId5">
            <a:alphaModFix/>
          </a:blip>
          <a:stretch>
            <a:fillRect/>
          </a:stretch>
        </p:blipFill>
        <p:spPr>
          <a:xfrm>
            <a:off x="4186223" y="4908982"/>
            <a:ext cx="330160" cy="457971"/>
          </a:xfrm>
          <a:prstGeom prst="rect">
            <a:avLst/>
          </a:prstGeom>
          <a:noFill/>
          <a:ln>
            <a:noFill/>
          </a:ln>
        </p:spPr>
      </p:pic>
      <p:pic>
        <p:nvPicPr>
          <p:cNvPr descr="fb-art.png" id="99" name="Shape 99"/>
          <p:cNvPicPr preferRelativeResize="0"/>
          <p:nvPr/>
        </p:nvPicPr>
        <p:blipFill>
          <a:blip r:embed="rId6">
            <a:alphaModFix/>
          </a:blip>
          <a:stretch>
            <a:fillRect/>
          </a:stretch>
        </p:blipFill>
        <p:spPr>
          <a:xfrm>
            <a:off x="4045162" y="3104512"/>
            <a:ext cx="458215" cy="457982"/>
          </a:xfrm>
          <a:prstGeom prst="rect">
            <a:avLst/>
          </a:prstGeom>
          <a:noFill/>
          <a:ln>
            <a:noFill/>
          </a:ln>
        </p:spPr>
      </p:pic>
      <p:pic>
        <p:nvPicPr>
          <p:cNvPr descr="qntfy_logo.png" id="100" name="Shape 100"/>
          <p:cNvPicPr preferRelativeResize="0"/>
          <p:nvPr/>
        </p:nvPicPr>
        <p:blipFill rotWithShape="1">
          <a:blip r:embed="rId3">
            <a:alphaModFix/>
          </a:blip>
          <a:srcRect b="0" l="0" r="29193" t="0"/>
          <a:stretch/>
        </p:blipFill>
        <p:spPr>
          <a:xfrm>
            <a:off x="8231550" y="5840499"/>
            <a:ext cx="828025" cy="778263"/>
          </a:xfrm>
          <a:prstGeom prst="rect">
            <a:avLst/>
          </a:prstGeom>
          <a:noFill/>
          <a:ln>
            <a:noFill/>
          </a:ln>
        </p:spPr>
      </p:pic>
      <p:pic>
        <p:nvPicPr>
          <p:cNvPr id="101" name="Shape 101"/>
          <p:cNvPicPr preferRelativeResize="0"/>
          <p:nvPr/>
        </p:nvPicPr>
        <p:blipFill rotWithShape="1">
          <a:blip r:embed="rId7">
            <a:alphaModFix/>
          </a:blip>
          <a:srcRect b="28093" l="0" r="0" t="0"/>
          <a:stretch/>
        </p:blipFill>
        <p:spPr>
          <a:xfrm>
            <a:off x="4580403" y="2055858"/>
            <a:ext cx="2393824" cy="716853"/>
          </a:xfrm>
          <a:prstGeom prst="rect">
            <a:avLst/>
          </a:prstGeom>
          <a:noFill/>
          <a:ln>
            <a:noFill/>
          </a:ln>
        </p:spPr>
      </p:pic>
      <p:pic>
        <p:nvPicPr>
          <p:cNvPr id="102" name="Shape 102"/>
          <p:cNvPicPr preferRelativeResize="0"/>
          <p:nvPr/>
        </p:nvPicPr>
        <p:blipFill rotWithShape="1">
          <a:blip r:embed="rId8">
            <a:alphaModFix/>
          </a:blip>
          <a:srcRect b="73758" l="0" r="24710" t="0"/>
          <a:stretch/>
        </p:blipFill>
        <p:spPr>
          <a:xfrm>
            <a:off x="4454898" y="3028537"/>
            <a:ext cx="2902974" cy="609933"/>
          </a:xfrm>
          <a:prstGeom prst="rect">
            <a:avLst/>
          </a:prstGeom>
          <a:noFill/>
          <a:ln>
            <a:noFill/>
          </a:ln>
        </p:spPr>
      </p:pic>
      <p:pic>
        <p:nvPicPr>
          <p:cNvPr id="103" name="Shape 103"/>
          <p:cNvPicPr preferRelativeResize="0"/>
          <p:nvPr/>
        </p:nvPicPr>
        <p:blipFill rotWithShape="1">
          <a:blip r:embed="rId9">
            <a:alphaModFix/>
          </a:blip>
          <a:srcRect b="77249" l="0" r="0" t="0"/>
          <a:stretch/>
        </p:blipFill>
        <p:spPr>
          <a:xfrm>
            <a:off x="4580403" y="3796836"/>
            <a:ext cx="3234063" cy="716852"/>
          </a:xfrm>
          <a:prstGeom prst="rect">
            <a:avLst/>
          </a:prstGeom>
          <a:noFill/>
          <a:ln>
            <a:noFill/>
          </a:ln>
        </p:spPr>
      </p:pic>
      <p:pic>
        <p:nvPicPr>
          <p:cNvPr id="104" name="Shape 104"/>
          <p:cNvPicPr preferRelativeResize="0"/>
          <p:nvPr/>
        </p:nvPicPr>
        <p:blipFill>
          <a:blip r:embed="rId10">
            <a:alphaModFix/>
          </a:blip>
          <a:stretch>
            <a:fillRect/>
          </a:stretch>
        </p:blipFill>
        <p:spPr>
          <a:xfrm>
            <a:off x="4122188" y="4122273"/>
            <a:ext cx="458215" cy="457980"/>
          </a:xfrm>
          <a:prstGeom prst="rect">
            <a:avLst/>
          </a:prstGeom>
          <a:noFill/>
          <a:ln>
            <a:noFill/>
          </a:ln>
        </p:spPr>
      </p:pic>
      <p:pic>
        <p:nvPicPr>
          <p:cNvPr id="105" name="Shape 105"/>
          <p:cNvPicPr preferRelativeResize="0"/>
          <p:nvPr/>
        </p:nvPicPr>
        <p:blipFill rotWithShape="1">
          <a:blip r:embed="rId11">
            <a:alphaModFix/>
          </a:blip>
          <a:srcRect b="79973" l="0" r="27912" t="0"/>
          <a:stretch/>
        </p:blipFill>
        <p:spPr>
          <a:xfrm>
            <a:off x="4580403" y="4862588"/>
            <a:ext cx="3234069" cy="457982"/>
          </a:xfrm>
          <a:prstGeom prst="rect">
            <a:avLst/>
          </a:prstGeom>
          <a:noFill/>
          <a:ln>
            <a:noFill/>
          </a:ln>
        </p:spPr>
      </p:pic>
      <p:pic>
        <p:nvPicPr>
          <p:cNvPr id="106" name="Shape 106"/>
          <p:cNvPicPr preferRelativeResize="0"/>
          <p:nvPr/>
        </p:nvPicPr>
        <p:blipFill>
          <a:blip r:embed="rId12">
            <a:alphaModFix/>
          </a:blip>
          <a:stretch>
            <a:fillRect/>
          </a:stretch>
        </p:blipFill>
        <p:spPr>
          <a:xfrm>
            <a:off x="517149" y="2055848"/>
            <a:ext cx="3120183" cy="1281390"/>
          </a:xfrm>
          <a:prstGeom prst="rect">
            <a:avLst/>
          </a:prstGeom>
          <a:noFill/>
          <a:ln>
            <a:noFill/>
          </a:ln>
        </p:spPr>
      </p:pic>
      <p:pic>
        <p:nvPicPr>
          <p:cNvPr id="107" name="Shape 107"/>
          <p:cNvPicPr preferRelativeResize="0"/>
          <p:nvPr/>
        </p:nvPicPr>
        <p:blipFill>
          <a:blip r:embed="rId13">
            <a:alphaModFix/>
          </a:blip>
          <a:stretch>
            <a:fillRect/>
          </a:stretch>
        </p:blipFill>
        <p:spPr>
          <a:xfrm>
            <a:off x="517160" y="4393439"/>
            <a:ext cx="3120181" cy="1590859"/>
          </a:xfrm>
          <a:prstGeom prst="rect">
            <a:avLst/>
          </a:prstGeom>
          <a:noFill/>
          <a:ln>
            <a:noFill/>
          </a:ln>
        </p:spPr>
      </p:pic>
      <p:pic>
        <p:nvPicPr>
          <p:cNvPr id="108" name="Shape 108"/>
          <p:cNvPicPr preferRelativeResize="0"/>
          <p:nvPr/>
        </p:nvPicPr>
        <p:blipFill>
          <a:blip r:embed="rId14">
            <a:alphaModFix/>
          </a:blip>
          <a:stretch>
            <a:fillRect/>
          </a:stretch>
        </p:blipFill>
        <p:spPr>
          <a:xfrm>
            <a:off x="519476" y="3220849"/>
            <a:ext cx="3120181" cy="13880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21227"/>
            <a:ext cx="8520600" cy="777000"/>
          </a:xfrm>
          <a:prstGeom prst="rect">
            <a:avLst/>
          </a:prstGeom>
        </p:spPr>
        <p:txBody>
          <a:bodyPr anchorCtr="0" anchor="b" bIns="91425" lIns="91425" rIns="91425" tIns="91425">
            <a:noAutofit/>
          </a:bodyPr>
          <a:lstStyle/>
          <a:p>
            <a:pPr lvl="0">
              <a:spcBef>
                <a:spcPts val="0"/>
              </a:spcBef>
              <a:buNone/>
            </a:pPr>
            <a:r>
              <a:rPr lang="en"/>
              <a:t>Our Proposal</a:t>
            </a:r>
          </a:p>
        </p:txBody>
      </p:sp>
      <p:sp>
        <p:nvSpPr>
          <p:cNvPr id="114" name="Shape 114"/>
          <p:cNvSpPr txBox="1"/>
          <p:nvPr>
            <p:ph idx="1" type="body"/>
          </p:nvPr>
        </p:nvSpPr>
        <p:spPr>
          <a:xfrm>
            <a:off x="311700" y="1198225"/>
            <a:ext cx="8520600" cy="5312700"/>
          </a:xfrm>
          <a:prstGeom prst="rect">
            <a:avLst/>
          </a:prstGeom>
        </p:spPr>
        <p:txBody>
          <a:bodyPr anchorCtr="0" anchor="t" bIns="91425" lIns="91425" rIns="91425" tIns="91425">
            <a:noAutofit/>
          </a:bodyPr>
          <a:lstStyle/>
          <a:p>
            <a:pPr lvl="0">
              <a:spcBef>
                <a:spcPts val="0"/>
              </a:spcBef>
              <a:buNone/>
            </a:pPr>
            <a:r>
              <a:rPr lang="en"/>
              <a:t>Mission: To partner with Qntfy and healthcare providers to collect patient data and  provide insights for assessing and treating those at risk for suicidal behaviors</a:t>
            </a:r>
          </a:p>
        </p:txBody>
      </p:sp>
      <p:pic>
        <p:nvPicPr>
          <p:cNvPr descr="Image result for descriptive diagnostic predictive prescriptive analytics gartner" id="115" name="Shape 115"/>
          <p:cNvPicPr preferRelativeResize="0"/>
          <p:nvPr/>
        </p:nvPicPr>
        <p:blipFill>
          <a:blip r:embed="rId3">
            <a:alphaModFix/>
          </a:blip>
          <a:stretch>
            <a:fillRect/>
          </a:stretch>
        </p:blipFill>
        <p:spPr>
          <a:xfrm>
            <a:off x="311700" y="2171874"/>
            <a:ext cx="7879575" cy="4219499"/>
          </a:xfrm>
          <a:prstGeom prst="rect">
            <a:avLst/>
          </a:prstGeom>
          <a:noFill/>
          <a:ln>
            <a:noFill/>
          </a:ln>
        </p:spPr>
      </p:pic>
      <p:pic>
        <p:nvPicPr>
          <p:cNvPr descr="qntfy_logo.png" id="116" name="Shape 116"/>
          <p:cNvPicPr preferRelativeResize="0"/>
          <p:nvPr/>
        </p:nvPicPr>
        <p:blipFill rotWithShape="1">
          <a:blip r:embed="rId4">
            <a:alphaModFix/>
          </a:blip>
          <a:srcRect b="0" l="0" r="29193" t="0"/>
          <a:stretch/>
        </p:blipFill>
        <p:spPr>
          <a:xfrm>
            <a:off x="8191275" y="5813674"/>
            <a:ext cx="828025" cy="7782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230648"/>
            <a:ext cx="8520600" cy="778200"/>
          </a:xfrm>
          <a:prstGeom prst="rect">
            <a:avLst/>
          </a:prstGeom>
        </p:spPr>
        <p:txBody>
          <a:bodyPr anchorCtr="0" anchor="b" bIns="91425" lIns="91425" rIns="91425" tIns="91425">
            <a:noAutofit/>
          </a:bodyPr>
          <a:lstStyle/>
          <a:p>
            <a:pPr lvl="0">
              <a:spcBef>
                <a:spcPts val="0"/>
              </a:spcBef>
              <a:buNone/>
            </a:pPr>
            <a:r>
              <a:rPr lang="en"/>
              <a:t>How it Works</a:t>
            </a:r>
          </a:p>
        </p:txBody>
      </p:sp>
      <p:sp>
        <p:nvSpPr>
          <p:cNvPr id="122" name="Shape 122"/>
          <p:cNvSpPr txBox="1"/>
          <p:nvPr>
            <p:ph idx="1" type="body"/>
          </p:nvPr>
        </p:nvSpPr>
        <p:spPr>
          <a:xfrm>
            <a:off x="311700" y="1008850"/>
            <a:ext cx="8441400" cy="5097000"/>
          </a:xfrm>
          <a:prstGeom prst="rect">
            <a:avLst/>
          </a:prstGeom>
          <a:noFill/>
          <a:ln>
            <a:noFill/>
          </a:ln>
        </p:spPr>
        <p:txBody>
          <a:bodyPr anchorCtr="0" anchor="t" bIns="91425" lIns="91425" rIns="91425" tIns="91425">
            <a:noAutofit/>
          </a:bodyPr>
          <a:lstStyle/>
          <a:p>
            <a:pPr lvl="0">
              <a:spcBef>
                <a:spcPts val="0"/>
              </a:spcBef>
              <a:buNone/>
            </a:pPr>
            <a:r>
              <a:rPr lang="en"/>
              <a:t> </a:t>
            </a:r>
          </a:p>
        </p:txBody>
      </p:sp>
      <p:pic>
        <p:nvPicPr>
          <p:cNvPr descr="qntfy_logo.png" id="123" name="Shape 123"/>
          <p:cNvPicPr preferRelativeResize="0"/>
          <p:nvPr/>
        </p:nvPicPr>
        <p:blipFill rotWithShape="1">
          <a:blip r:embed="rId3">
            <a:alphaModFix/>
          </a:blip>
          <a:srcRect b="0" l="0" r="29193" t="0"/>
          <a:stretch/>
        </p:blipFill>
        <p:spPr>
          <a:xfrm>
            <a:off x="8151025" y="5773424"/>
            <a:ext cx="828025" cy="778263"/>
          </a:xfrm>
          <a:prstGeom prst="rect">
            <a:avLst/>
          </a:prstGeom>
          <a:noFill/>
          <a:ln>
            <a:noFill/>
          </a:ln>
        </p:spPr>
      </p:pic>
      <p:grpSp>
        <p:nvGrpSpPr>
          <p:cNvPr id="124" name="Shape 124"/>
          <p:cNvGrpSpPr/>
          <p:nvPr/>
        </p:nvGrpSpPr>
        <p:grpSpPr>
          <a:xfrm>
            <a:off x="5917760" y="3683443"/>
            <a:ext cx="1684900" cy="2975833"/>
            <a:chOff x="5350843" y="3117449"/>
            <a:chExt cx="1853575" cy="3677500"/>
          </a:xfrm>
        </p:grpSpPr>
        <p:pic>
          <p:nvPicPr>
            <p:cNvPr descr="tenth_doctor_transparent_by_tardisplus-d7ngdbc.png" id="125" name="Shape 125"/>
            <p:cNvPicPr preferRelativeResize="0"/>
            <p:nvPr/>
          </p:nvPicPr>
          <p:blipFill>
            <a:blip r:embed="rId4">
              <a:alphaModFix/>
            </a:blip>
            <a:stretch>
              <a:fillRect/>
            </a:stretch>
          </p:blipFill>
          <p:spPr>
            <a:xfrm>
              <a:off x="5350843" y="3117449"/>
              <a:ext cx="1853575" cy="2988401"/>
            </a:xfrm>
            <a:prstGeom prst="rect">
              <a:avLst/>
            </a:prstGeom>
            <a:noFill/>
            <a:ln>
              <a:noFill/>
            </a:ln>
          </p:spPr>
        </p:pic>
        <p:sp>
          <p:nvSpPr>
            <p:cNvPr id="126" name="Shape 126"/>
            <p:cNvSpPr txBox="1"/>
            <p:nvPr/>
          </p:nvSpPr>
          <p:spPr>
            <a:xfrm>
              <a:off x="5680162" y="6105850"/>
              <a:ext cx="1194900" cy="689100"/>
            </a:xfrm>
            <a:prstGeom prst="rect">
              <a:avLst/>
            </a:prstGeom>
            <a:noFill/>
            <a:ln>
              <a:noFill/>
            </a:ln>
          </p:spPr>
          <p:txBody>
            <a:bodyPr anchorCtr="0" anchor="t" bIns="91425" lIns="91425" rIns="91425" tIns="91425">
              <a:noAutofit/>
            </a:bodyPr>
            <a:lstStyle/>
            <a:p>
              <a:pPr lvl="0" algn="ctr">
                <a:spcBef>
                  <a:spcPts val="0"/>
                </a:spcBef>
                <a:buNone/>
              </a:pPr>
              <a:r>
                <a:rPr lang="en" u="sng"/>
                <a:t>Doctor</a:t>
              </a:r>
            </a:p>
          </p:txBody>
        </p:sp>
      </p:grpSp>
      <p:grpSp>
        <p:nvGrpSpPr>
          <p:cNvPr id="127" name="Shape 127"/>
          <p:cNvGrpSpPr/>
          <p:nvPr/>
        </p:nvGrpSpPr>
        <p:grpSpPr>
          <a:xfrm>
            <a:off x="1075937" y="3780406"/>
            <a:ext cx="2333334" cy="2693927"/>
            <a:chOff x="1456925" y="3237275"/>
            <a:chExt cx="2566924" cy="3329124"/>
          </a:xfrm>
        </p:grpSpPr>
        <p:pic>
          <p:nvPicPr>
            <p:cNvPr descr="person-cartoon-3157-large.png" id="128" name="Shape 128"/>
            <p:cNvPicPr preferRelativeResize="0"/>
            <p:nvPr/>
          </p:nvPicPr>
          <p:blipFill rotWithShape="1">
            <a:blip r:embed="rId5">
              <a:alphaModFix/>
            </a:blip>
            <a:srcRect b="30943" l="0" r="0" t="0"/>
            <a:stretch/>
          </p:blipFill>
          <p:spPr>
            <a:xfrm>
              <a:off x="1456925" y="3237275"/>
              <a:ext cx="2566924" cy="2868574"/>
            </a:xfrm>
            <a:prstGeom prst="rect">
              <a:avLst/>
            </a:prstGeom>
            <a:noFill/>
            <a:ln>
              <a:noFill/>
            </a:ln>
          </p:spPr>
        </p:pic>
        <p:sp>
          <p:nvSpPr>
            <p:cNvPr id="129" name="Shape 129"/>
            <p:cNvSpPr txBox="1"/>
            <p:nvPr/>
          </p:nvSpPr>
          <p:spPr>
            <a:xfrm>
              <a:off x="2117175" y="6101100"/>
              <a:ext cx="977400" cy="465300"/>
            </a:xfrm>
            <a:prstGeom prst="rect">
              <a:avLst/>
            </a:prstGeom>
            <a:noFill/>
            <a:ln>
              <a:noFill/>
            </a:ln>
          </p:spPr>
          <p:txBody>
            <a:bodyPr anchorCtr="0" anchor="t" bIns="91425" lIns="91425" rIns="91425" tIns="91425">
              <a:noAutofit/>
            </a:bodyPr>
            <a:lstStyle/>
            <a:p>
              <a:pPr lvl="0">
                <a:spcBef>
                  <a:spcPts val="0"/>
                </a:spcBef>
                <a:buNone/>
              </a:pPr>
              <a:r>
                <a:rPr lang="en" u="sng"/>
                <a:t>Patient</a:t>
              </a:r>
            </a:p>
          </p:txBody>
        </p:sp>
      </p:grpSp>
      <p:pic>
        <p:nvPicPr>
          <p:cNvPr descr="qntfy_logo.png" id="130" name="Shape 130"/>
          <p:cNvPicPr preferRelativeResize="0"/>
          <p:nvPr/>
        </p:nvPicPr>
        <p:blipFill rotWithShape="1">
          <a:blip r:embed="rId3">
            <a:alphaModFix/>
          </a:blip>
          <a:srcRect b="0" l="0" r="36085" t="0"/>
          <a:stretch/>
        </p:blipFill>
        <p:spPr>
          <a:xfrm>
            <a:off x="3693457" y="1008850"/>
            <a:ext cx="1677873" cy="1747124"/>
          </a:xfrm>
          <a:prstGeom prst="rect">
            <a:avLst/>
          </a:prstGeom>
          <a:noFill/>
          <a:ln>
            <a:noFill/>
          </a:ln>
        </p:spPr>
      </p:pic>
      <p:cxnSp>
        <p:nvCxnSpPr>
          <p:cNvPr id="131" name="Shape 131"/>
          <p:cNvCxnSpPr>
            <a:endCxn id="130" idx="1"/>
          </p:cNvCxnSpPr>
          <p:nvPr/>
        </p:nvCxnSpPr>
        <p:spPr>
          <a:xfrm rot="-5400000">
            <a:off x="2015857" y="2124512"/>
            <a:ext cx="1919700" cy="1435499"/>
          </a:xfrm>
          <a:prstGeom prst="curvedConnector2">
            <a:avLst/>
          </a:prstGeom>
          <a:noFill/>
          <a:ln cap="flat" cmpd="sng" w="38100">
            <a:solidFill>
              <a:schemeClr val="dk2"/>
            </a:solidFill>
            <a:prstDash val="solid"/>
            <a:round/>
            <a:headEnd len="lg" w="lg" type="none"/>
            <a:tailEnd len="lg" w="lg" type="triangle"/>
          </a:ln>
        </p:spPr>
      </p:cxnSp>
      <p:cxnSp>
        <p:nvCxnSpPr>
          <p:cNvPr id="132" name="Shape 132"/>
          <p:cNvCxnSpPr>
            <a:stCxn id="130" idx="3"/>
            <a:endCxn id="125" idx="0"/>
          </p:cNvCxnSpPr>
          <p:nvPr/>
        </p:nvCxnSpPr>
        <p:spPr>
          <a:xfrm>
            <a:off x="5371331" y="1882412"/>
            <a:ext cx="1388999" cy="1800899"/>
          </a:xfrm>
          <a:prstGeom prst="curvedConnector2">
            <a:avLst/>
          </a:prstGeom>
          <a:noFill/>
          <a:ln cap="flat" cmpd="sng" w="38100">
            <a:solidFill>
              <a:schemeClr val="dk2"/>
            </a:solidFill>
            <a:prstDash val="solid"/>
            <a:round/>
            <a:headEnd len="lg" w="lg" type="none"/>
            <a:tailEnd len="lg" w="lg" type="triangle"/>
          </a:ln>
        </p:spPr>
      </p:cxnSp>
      <p:cxnSp>
        <p:nvCxnSpPr>
          <p:cNvPr id="133" name="Shape 133"/>
          <p:cNvCxnSpPr>
            <a:endCxn id="128" idx="3"/>
          </p:cNvCxnSpPr>
          <p:nvPr/>
        </p:nvCxnSpPr>
        <p:spPr>
          <a:xfrm flipH="1">
            <a:off x="3409271" y="4931131"/>
            <a:ext cx="2538900" cy="9900"/>
          </a:xfrm>
          <a:prstGeom prst="curvedConnector3">
            <a:avLst>
              <a:gd fmla="val 50000" name="adj1"/>
            </a:avLst>
          </a:prstGeom>
          <a:noFill/>
          <a:ln cap="flat" cmpd="sng" w="38100">
            <a:solidFill>
              <a:schemeClr val="dk2"/>
            </a:solidFill>
            <a:prstDash val="solid"/>
            <a:round/>
            <a:headEnd len="lg" w="lg" type="none"/>
            <a:tailEnd len="lg" w="lg" type="triangle"/>
          </a:ln>
        </p:spPr>
      </p:cxnSp>
      <p:pic>
        <p:nvPicPr>
          <p:cNvPr id="134" name="Shape 134"/>
          <p:cNvPicPr preferRelativeResize="0"/>
          <p:nvPr/>
        </p:nvPicPr>
        <p:blipFill>
          <a:blip r:embed="rId6">
            <a:alphaModFix amt="60000"/>
          </a:blip>
          <a:stretch>
            <a:fillRect/>
          </a:stretch>
        </p:blipFill>
        <p:spPr>
          <a:xfrm>
            <a:off x="2225325" y="3332125"/>
            <a:ext cx="492925" cy="492925"/>
          </a:xfrm>
          <a:prstGeom prst="rect">
            <a:avLst/>
          </a:prstGeom>
          <a:noFill/>
          <a:ln>
            <a:noFill/>
          </a:ln>
        </p:spPr>
      </p:pic>
      <p:pic>
        <p:nvPicPr>
          <p:cNvPr id="135" name="Shape 135"/>
          <p:cNvPicPr preferRelativeResize="0"/>
          <p:nvPr/>
        </p:nvPicPr>
        <p:blipFill>
          <a:blip r:embed="rId7">
            <a:alphaModFix/>
          </a:blip>
          <a:stretch>
            <a:fillRect/>
          </a:stretch>
        </p:blipFill>
        <p:spPr>
          <a:xfrm>
            <a:off x="1973975" y="2854662"/>
            <a:ext cx="334525" cy="334525"/>
          </a:xfrm>
          <a:prstGeom prst="rect">
            <a:avLst/>
          </a:prstGeom>
          <a:noFill/>
          <a:ln>
            <a:noFill/>
          </a:ln>
        </p:spPr>
      </p:pic>
      <p:pic>
        <p:nvPicPr>
          <p:cNvPr descr="f.png" id="136" name="Shape 136"/>
          <p:cNvPicPr preferRelativeResize="0"/>
          <p:nvPr/>
        </p:nvPicPr>
        <p:blipFill>
          <a:blip r:embed="rId8">
            <a:alphaModFix/>
          </a:blip>
          <a:stretch>
            <a:fillRect/>
          </a:stretch>
        </p:blipFill>
        <p:spPr>
          <a:xfrm>
            <a:off x="1795387" y="3322887"/>
            <a:ext cx="492924" cy="492924"/>
          </a:xfrm>
          <a:prstGeom prst="rect">
            <a:avLst/>
          </a:prstGeom>
          <a:noFill/>
          <a:ln>
            <a:noFill/>
          </a:ln>
        </p:spPr>
      </p:pic>
      <p:pic>
        <p:nvPicPr>
          <p:cNvPr descr="Twitter_bird_logo_2012.svg.png" id="137" name="Shape 137"/>
          <p:cNvPicPr preferRelativeResize="0"/>
          <p:nvPr/>
        </p:nvPicPr>
        <p:blipFill>
          <a:blip r:embed="rId9">
            <a:alphaModFix/>
          </a:blip>
          <a:stretch>
            <a:fillRect/>
          </a:stretch>
        </p:blipFill>
        <p:spPr>
          <a:xfrm>
            <a:off x="2428650" y="3030310"/>
            <a:ext cx="334525" cy="272089"/>
          </a:xfrm>
          <a:prstGeom prst="rect">
            <a:avLst/>
          </a:prstGeom>
          <a:noFill/>
          <a:ln>
            <a:noFill/>
          </a:ln>
        </p:spPr>
      </p:pic>
      <p:cxnSp>
        <p:nvCxnSpPr>
          <p:cNvPr id="138" name="Shape 138"/>
          <p:cNvCxnSpPr/>
          <p:nvPr/>
        </p:nvCxnSpPr>
        <p:spPr>
          <a:xfrm>
            <a:off x="2293637" y="2626062"/>
            <a:ext cx="454800" cy="226200"/>
          </a:xfrm>
          <a:prstGeom prst="straightConnector1">
            <a:avLst/>
          </a:prstGeom>
          <a:noFill/>
          <a:ln cap="flat" cmpd="sng" w="28575">
            <a:solidFill>
              <a:schemeClr val="dk2"/>
            </a:solidFill>
            <a:prstDash val="solid"/>
            <a:round/>
            <a:headEnd len="lg" w="lg" type="none"/>
            <a:tailEnd len="lg" w="lg" type="none"/>
          </a:ln>
        </p:spPr>
      </p:cxnSp>
      <p:cxnSp>
        <p:nvCxnSpPr>
          <p:cNvPr id="139" name="Shape 139"/>
          <p:cNvCxnSpPr/>
          <p:nvPr/>
        </p:nvCxnSpPr>
        <p:spPr>
          <a:xfrm>
            <a:off x="2234287" y="2702262"/>
            <a:ext cx="454800" cy="226200"/>
          </a:xfrm>
          <a:prstGeom prst="straightConnector1">
            <a:avLst/>
          </a:prstGeom>
          <a:noFill/>
          <a:ln cap="flat" cmpd="sng" w="28575">
            <a:solidFill>
              <a:schemeClr val="dk2"/>
            </a:solidFill>
            <a:prstDash val="solid"/>
            <a:round/>
            <a:headEnd len="lg" w="lg" type="none"/>
            <a:tailEnd len="lg" w="lg" type="none"/>
          </a:ln>
        </p:spPr>
      </p:cxnSp>
      <p:sp>
        <p:nvSpPr>
          <p:cNvPr id="140" name="Shape 140"/>
          <p:cNvSpPr txBox="1"/>
          <p:nvPr/>
        </p:nvSpPr>
        <p:spPr>
          <a:xfrm rot="-2298171">
            <a:off x="2413471" y="1627739"/>
            <a:ext cx="1007715" cy="778322"/>
          </a:xfrm>
          <a:prstGeom prst="rect">
            <a:avLst/>
          </a:prstGeom>
          <a:noFill/>
          <a:ln>
            <a:noFill/>
          </a:ln>
        </p:spPr>
        <p:txBody>
          <a:bodyPr anchorCtr="0" anchor="t" bIns="91425" lIns="91425" rIns="91425" tIns="91425">
            <a:noAutofit/>
          </a:bodyPr>
          <a:lstStyle/>
          <a:p>
            <a:pPr lvl="0">
              <a:spcBef>
                <a:spcPts val="0"/>
              </a:spcBef>
              <a:buNone/>
            </a:pPr>
            <a:r>
              <a:rPr lang="en"/>
              <a:t>Encrypted</a:t>
            </a:r>
            <a:br>
              <a:rPr lang="en"/>
            </a:br>
            <a:r>
              <a:rPr lang="en"/>
              <a:t>Features</a:t>
            </a:r>
          </a:p>
        </p:txBody>
      </p:sp>
      <p:pic>
        <p:nvPicPr>
          <p:cNvPr descr="health_tracking.png" id="141" name="Shape 141"/>
          <p:cNvPicPr preferRelativeResize="0"/>
          <p:nvPr/>
        </p:nvPicPr>
        <p:blipFill rotWithShape="1">
          <a:blip r:embed="rId10">
            <a:alphaModFix/>
          </a:blip>
          <a:srcRect b="0" l="19881" r="8781" t="0"/>
          <a:stretch/>
        </p:blipFill>
        <p:spPr>
          <a:xfrm>
            <a:off x="6794025" y="2099581"/>
            <a:ext cx="1677874" cy="1206442"/>
          </a:xfrm>
          <a:prstGeom prst="rect">
            <a:avLst/>
          </a:prstGeom>
          <a:noFill/>
          <a:ln cap="flat" cmpd="sng" w="28575">
            <a:solidFill>
              <a:srgbClr val="000000"/>
            </a:solidFill>
            <a:prstDash val="solid"/>
            <a:round/>
            <a:headEnd len="med" w="med" type="none"/>
            <a:tailEnd len="med" w="med" type="none"/>
          </a:ln>
        </p:spPr>
      </p:pic>
      <p:sp>
        <p:nvSpPr>
          <p:cNvPr id="142" name="Shape 142"/>
          <p:cNvSpPr txBox="1"/>
          <p:nvPr/>
        </p:nvSpPr>
        <p:spPr>
          <a:xfrm>
            <a:off x="4152975" y="4517950"/>
            <a:ext cx="1273200" cy="1132200"/>
          </a:xfrm>
          <a:prstGeom prst="rect">
            <a:avLst/>
          </a:prstGeom>
          <a:noFill/>
          <a:ln>
            <a:noFill/>
          </a:ln>
        </p:spPr>
        <p:txBody>
          <a:bodyPr anchorCtr="0" anchor="t" bIns="91425" lIns="91425" rIns="91425" tIns="91425">
            <a:noAutofit/>
          </a:bodyPr>
          <a:lstStyle/>
          <a:p>
            <a:pPr lvl="0" algn="ctr">
              <a:spcBef>
                <a:spcPts val="0"/>
              </a:spcBef>
              <a:buNone/>
            </a:pPr>
            <a:r>
              <a:rPr lang="en"/>
              <a:t>Treatment</a:t>
            </a:r>
          </a:p>
          <a:p>
            <a:pPr lvl="0" algn="ctr">
              <a:spcBef>
                <a:spcPts val="0"/>
              </a:spcBef>
              <a:buNone/>
            </a:pPr>
            <a:r>
              <a:t/>
            </a:r>
            <a:endParaRPr/>
          </a:p>
          <a:p>
            <a:pPr lvl="0" algn="ctr">
              <a:spcBef>
                <a:spcPts val="0"/>
              </a:spcBef>
              <a:buNone/>
            </a:pPr>
            <a:r>
              <a:rPr lang="en"/>
              <a:t>Interventions</a:t>
            </a:r>
          </a:p>
        </p:txBody>
      </p:sp>
      <p:sp>
        <p:nvSpPr>
          <p:cNvPr id="143" name="Shape 143"/>
          <p:cNvSpPr txBox="1"/>
          <p:nvPr/>
        </p:nvSpPr>
        <p:spPr>
          <a:xfrm>
            <a:off x="6731075" y="1744200"/>
            <a:ext cx="1796400" cy="608100"/>
          </a:xfrm>
          <a:prstGeom prst="rect">
            <a:avLst/>
          </a:prstGeom>
          <a:noFill/>
          <a:ln>
            <a:noFill/>
          </a:ln>
        </p:spPr>
        <p:txBody>
          <a:bodyPr anchorCtr="0" anchor="t" bIns="91425" lIns="91425" rIns="91425" tIns="91425">
            <a:noAutofit/>
          </a:bodyPr>
          <a:lstStyle/>
          <a:p>
            <a:pPr lvl="0">
              <a:spcBef>
                <a:spcPts val="0"/>
              </a:spcBef>
              <a:buNone/>
            </a:pPr>
            <a:r>
              <a:rPr lang="en"/>
              <a:t>Data Visualisasions</a:t>
            </a:r>
          </a:p>
        </p:txBody>
      </p:sp>
      <p:sp>
        <p:nvSpPr>
          <p:cNvPr id="144" name="Shape 144"/>
          <p:cNvSpPr txBox="1"/>
          <p:nvPr/>
        </p:nvSpPr>
        <p:spPr>
          <a:xfrm>
            <a:off x="5591375" y="2403887"/>
            <a:ext cx="667800" cy="1132200"/>
          </a:xfrm>
          <a:prstGeom prst="rect">
            <a:avLst/>
          </a:prstGeom>
          <a:noFill/>
          <a:ln>
            <a:noFill/>
          </a:ln>
        </p:spPr>
        <p:txBody>
          <a:bodyPr anchorCtr="0" anchor="t" bIns="91425" lIns="91425" rIns="91425" tIns="91425">
            <a:noAutofit/>
          </a:bodyPr>
          <a:lstStyle/>
          <a:p>
            <a:pPr lvl="0">
              <a:spcBef>
                <a:spcPts val="0"/>
              </a:spcBef>
              <a:buNone/>
            </a:pPr>
            <a:r>
              <a:rPr lang="en"/>
              <a:t>Alerts</a:t>
            </a:r>
          </a:p>
        </p:txBody>
      </p:sp>
      <p:pic>
        <p:nvPicPr>
          <p:cNvPr descr="mobile-app-emergency.jpg" id="145" name="Shape 145"/>
          <p:cNvPicPr preferRelativeResize="0"/>
          <p:nvPr/>
        </p:nvPicPr>
        <p:blipFill>
          <a:blip r:embed="rId11">
            <a:alphaModFix/>
          </a:blip>
          <a:stretch>
            <a:fillRect/>
          </a:stretch>
        </p:blipFill>
        <p:spPr>
          <a:xfrm>
            <a:off x="5591374" y="2756249"/>
            <a:ext cx="667800" cy="667800"/>
          </a:xfrm>
          <a:prstGeom prst="rect">
            <a:avLst/>
          </a:prstGeom>
          <a:noFill/>
          <a:ln>
            <a:noFill/>
          </a:ln>
        </p:spPr>
      </p:pic>
      <p:sp>
        <p:nvSpPr>
          <p:cNvPr id="146" name="Shape 146"/>
          <p:cNvSpPr txBox="1"/>
          <p:nvPr/>
        </p:nvSpPr>
        <p:spPr>
          <a:xfrm rot="1614887">
            <a:off x="1014928" y="2591409"/>
            <a:ext cx="3055241" cy="492928"/>
          </a:xfrm>
          <a:prstGeom prst="rect">
            <a:avLst/>
          </a:prstGeom>
          <a:noFill/>
          <a:ln>
            <a:noFill/>
          </a:ln>
        </p:spPr>
        <p:txBody>
          <a:bodyPr anchorCtr="0" anchor="t" bIns="91425" lIns="91425" rIns="91425" tIns="91425">
            <a:noAutofit/>
          </a:bodyPr>
          <a:lstStyle/>
          <a:p>
            <a:pPr lvl="0" algn="ctr">
              <a:spcBef>
                <a:spcPts val="0"/>
              </a:spcBef>
              <a:buNone/>
            </a:pPr>
            <a:r>
              <a:rPr lang="en"/>
              <a:t>Feature              extraction</a:t>
            </a:r>
          </a:p>
        </p:txBody>
      </p:sp>
      <p:sp>
        <p:nvSpPr>
          <p:cNvPr id="147" name="Shape 147"/>
          <p:cNvSpPr txBox="1"/>
          <p:nvPr/>
        </p:nvSpPr>
        <p:spPr>
          <a:xfrm>
            <a:off x="4856124" y="699975"/>
            <a:ext cx="1677900" cy="667800"/>
          </a:xfrm>
          <a:prstGeom prst="rect">
            <a:avLst/>
          </a:prstGeom>
          <a:noFill/>
          <a:ln>
            <a:noFill/>
          </a:ln>
        </p:spPr>
        <p:txBody>
          <a:bodyPr anchorCtr="0" anchor="t" bIns="91425" lIns="91425" rIns="91425" tIns="91425">
            <a:noAutofit/>
          </a:bodyPr>
          <a:lstStyle/>
          <a:p>
            <a:pPr lvl="0" algn="ctr">
              <a:spcBef>
                <a:spcPts val="0"/>
              </a:spcBef>
              <a:buNone/>
            </a:pPr>
            <a:r>
              <a:rPr lang="en"/>
              <a:t>Machine Learning </a:t>
            </a:r>
          </a:p>
          <a:p>
            <a:pPr lvl="0" algn="ctr">
              <a:spcBef>
                <a:spcPts val="0"/>
              </a:spcBef>
              <a:buNone/>
            </a:pPr>
            <a:r>
              <a:rPr lang="en"/>
              <a:t>&amp;</a:t>
            </a:r>
          </a:p>
          <a:p>
            <a:pPr lvl="0" algn="ctr">
              <a:spcBef>
                <a:spcPts val="0"/>
              </a:spcBef>
              <a:buNone/>
            </a:pPr>
            <a:r>
              <a:rPr lang="en"/>
              <a:t>Time Series Analysis</a:t>
            </a:r>
          </a:p>
        </p:txBody>
      </p:sp>
      <p:sp>
        <p:nvSpPr>
          <p:cNvPr id="148" name="Shape 148"/>
          <p:cNvSpPr txBox="1"/>
          <p:nvPr/>
        </p:nvSpPr>
        <p:spPr>
          <a:xfrm>
            <a:off x="4244900" y="2646825"/>
            <a:ext cx="667800" cy="334500"/>
          </a:xfrm>
          <a:prstGeom prst="rect">
            <a:avLst/>
          </a:prstGeom>
          <a:noFill/>
          <a:ln>
            <a:noFill/>
          </a:ln>
        </p:spPr>
        <p:txBody>
          <a:bodyPr anchorCtr="0" anchor="t" bIns="91425" lIns="91425" rIns="91425" tIns="91425">
            <a:noAutofit/>
          </a:bodyPr>
          <a:lstStyle/>
          <a:p>
            <a:pPr lvl="0">
              <a:spcBef>
                <a:spcPts val="0"/>
              </a:spcBef>
              <a:buNone/>
            </a:pPr>
            <a:r>
              <a:rPr lang="en" u="sng"/>
              <a:t>Qntfy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593375"/>
            <a:ext cx="3284700" cy="763500"/>
          </a:xfrm>
          <a:prstGeom prst="rect">
            <a:avLst/>
          </a:prstGeom>
        </p:spPr>
        <p:txBody>
          <a:bodyPr anchorCtr="0" anchor="b" bIns="91425" lIns="91425" rIns="91425" tIns="91425">
            <a:noAutofit/>
          </a:bodyPr>
          <a:lstStyle/>
          <a:p>
            <a:pPr lvl="0" algn="ctr">
              <a:spcBef>
                <a:spcPts val="0"/>
              </a:spcBef>
              <a:buNone/>
            </a:pPr>
            <a:r>
              <a:rPr lang="en"/>
              <a:t>From Aggregate</a:t>
            </a:r>
          </a:p>
        </p:txBody>
      </p:sp>
      <p:pic>
        <p:nvPicPr>
          <p:cNvPr descr="self_harm_neural_net.jpg" id="154" name="Shape 154"/>
          <p:cNvPicPr preferRelativeResize="0"/>
          <p:nvPr/>
        </p:nvPicPr>
        <p:blipFill>
          <a:blip r:embed="rId3">
            <a:alphaModFix/>
          </a:blip>
          <a:stretch>
            <a:fillRect/>
          </a:stretch>
        </p:blipFill>
        <p:spPr>
          <a:xfrm>
            <a:off x="4328075" y="1853175"/>
            <a:ext cx="4534250" cy="3922100"/>
          </a:xfrm>
          <a:prstGeom prst="rect">
            <a:avLst/>
          </a:prstGeom>
          <a:noFill/>
          <a:ln>
            <a:noFill/>
          </a:ln>
        </p:spPr>
      </p:pic>
      <p:grpSp>
        <p:nvGrpSpPr>
          <p:cNvPr id="155" name="Shape 155"/>
          <p:cNvGrpSpPr/>
          <p:nvPr/>
        </p:nvGrpSpPr>
        <p:grpSpPr>
          <a:xfrm>
            <a:off x="159300" y="2729525"/>
            <a:ext cx="4072653" cy="2208778"/>
            <a:chOff x="311700" y="2729525"/>
            <a:chExt cx="4072653" cy="2208778"/>
          </a:xfrm>
        </p:grpSpPr>
        <p:pic>
          <p:nvPicPr>
            <p:cNvPr descr="Screenshot 2016-12-10 21.52.29.png" id="156" name="Shape 156"/>
            <p:cNvPicPr preferRelativeResize="0"/>
            <p:nvPr/>
          </p:nvPicPr>
          <p:blipFill>
            <a:blip r:embed="rId4">
              <a:alphaModFix/>
            </a:blip>
            <a:stretch>
              <a:fillRect/>
            </a:stretch>
          </p:blipFill>
          <p:spPr>
            <a:xfrm>
              <a:off x="311700" y="2729525"/>
              <a:ext cx="4072653" cy="2208778"/>
            </a:xfrm>
            <a:prstGeom prst="rect">
              <a:avLst/>
            </a:prstGeom>
            <a:noFill/>
            <a:ln cap="flat" cmpd="sng" w="9525">
              <a:solidFill>
                <a:schemeClr val="lt2"/>
              </a:solidFill>
              <a:prstDash val="solid"/>
              <a:round/>
              <a:headEnd len="med" w="med" type="none"/>
              <a:tailEnd len="med" w="med" type="none"/>
            </a:ln>
          </p:spPr>
        </p:pic>
        <p:sp>
          <p:nvSpPr>
            <p:cNvPr id="157" name="Shape 157"/>
            <p:cNvSpPr/>
            <p:nvPr/>
          </p:nvSpPr>
          <p:spPr>
            <a:xfrm>
              <a:off x="465788" y="3734710"/>
              <a:ext cx="573683" cy="248577"/>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8" name="Shape 158"/>
            <p:cNvSpPr/>
            <p:nvPr/>
          </p:nvSpPr>
          <p:spPr>
            <a:xfrm>
              <a:off x="1269128" y="3734714"/>
              <a:ext cx="573683" cy="248577"/>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9" name="Shape 159"/>
            <p:cNvSpPr/>
            <p:nvPr/>
          </p:nvSpPr>
          <p:spPr>
            <a:xfrm>
              <a:off x="2576373" y="3534780"/>
              <a:ext cx="612000" cy="191400"/>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a:off x="1221784" y="3313050"/>
              <a:ext cx="541500" cy="249900"/>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1" name="Shape 161"/>
            <p:cNvSpPr/>
            <p:nvPr/>
          </p:nvSpPr>
          <p:spPr>
            <a:xfrm>
              <a:off x="3380062" y="3304050"/>
              <a:ext cx="541500" cy="249900"/>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2" name="Shape 162"/>
            <p:cNvSpPr/>
            <p:nvPr/>
          </p:nvSpPr>
          <p:spPr>
            <a:xfrm>
              <a:off x="1845267" y="3728600"/>
              <a:ext cx="1139700" cy="249900"/>
            </a:xfrm>
            <a:prstGeom prst="roundRect">
              <a:avLst>
                <a:gd fmla="val 16667" name="adj"/>
              </a:avLst>
            </a:prstGeom>
            <a:no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p:nvPr/>
          </p:nvSpPr>
          <p:spPr>
            <a:xfrm>
              <a:off x="429600" y="2835300"/>
              <a:ext cx="1316100" cy="457200"/>
            </a:xfrm>
            <a:prstGeom prst="roundRect">
              <a:avLst>
                <a:gd fmla="val 16667" name="adj"/>
              </a:avLst>
            </a:prstGeom>
            <a:solidFill>
              <a:srgbClr val="E8ABEE"/>
            </a:solidFill>
            <a:ln cap="flat" cmpd="sng" w="9525">
              <a:solidFill>
                <a:schemeClr val="lt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164" name="Shape 164"/>
          <p:cNvCxnSpPr>
            <a:stCxn id="153" idx="3"/>
            <a:endCxn id="165" idx="1"/>
          </p:cNvCxnSpPr>
          <p:nvPr/>
        </p:nvCxnSpPr>
        <p:spPr>
          <a:xfrm>
            <a:off x="3596400" y="975125"/>
            <a:ext cx="1778100" cy="0"/>
          </a:xfrm>
          <a:prstGeom prst="straightConnector1">
            <a:avLst/>
          </a:prstGeom>
          <a:noFill/>
          <a:ln cap="flat" cmpd="sng" w="76200">
            <a:solidFill>
              <a:schemeClr val="dk2"/>
            </a:solidFill>
            <a:prstDash val="solid"/>
            <a:round/>
            <a:headEnd len="lg" w="lg" type="none"/>
            <a:tailEnd len="lg" w="lg" type="triangle"/>
          </a:ln>
        </p:spPr>
      </p:cxnSp>
      <p:sp>
        <p:nvSpPr>
          <p:cNvPr id="165" name="Shape 165"/>
          <p:cNvSpPr txBox="1"/>
          <p:nvPr>
            <p:ph type="title"/>
          </p:nvPr>
        </p:nvSpPr>
        <p:spPr>
          <a:xfrm>
            <a:off x="5374353" y="593375"/>
            <a:ext cx="3284699" cy="763500"/>
          </a:xfrm>
          <a:prstGeom prst="rect">
            <a:avLst/>
          </a:prstGeom>
        </p:spPr>
        <p:txBody>
          <a:bodyPr anchorCtr="0" anchor="b" bIns="91425" lIns="91425" rIns="91425" tIns="91425">
            <a:noAutofit/>
          </a:bodyPr>
          <a:lstStyle/>
          <a:p>
            <a:pPr lvl="0" rtl="0" algn="ctr">
              <a:spcBef>
                <a:spcPts val="0"/>
              </a:spcBef>
              <a:buNone/>
            </a:pPr>
            <a:r>
              <a:rPr lang="en"/>
              <a:t>To Individual</a:t>
            </a:r>
          </a:p>
        </p:txBody>
      </p:sp>
      <p:pic>
        <p:nvPicPr>
          <p:cNvPr descr="qntfy_logo.png" id="166" name="Shape 166"/>
          <p:cNvPicPr preferRelativeResize="0"/>
          <p:nvPr/>
        </p:nvPicPr>
        <p:blipFill rotWithShape="1">
          <a:blip r:embed="rId5">
            <a:alphaModFix/>
          </a:blip>
          <a:srcRect b="0" l="0" r="29193" t="0"/>
          <a:stretch/>
        </p:blipFill>
        <p:spPr>
          <a:xfrm>
            <a:off x="8244975" y="5880749"/>
            <a:ext cx="828025" cy="7782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descr="computer_w_history.jpg" id="171" name="Shape 171"/>
          <p:cNvPicPr preferRelativeResize="0"/>
          <p:nvPr/>
        </p:nvPicPr>
        <p:blipFill>
          <a:blip r:embed="rId3">
            <a:alphaModFix/>
          </a:blip>
          <a:stretch>
            <a:fillRect/>
          </a:stretch>
        </p:blipFill>
        <p:spPr>
          <a:xfrm>
            <a:off x="66250" y="3362518"/>
            <a:ext cx="5095926" cy="3495480"/>
          </a:xfrm>
          <a:prstGeom prst="rect">
            <a:avLst/>
          </a:prstGeom>
          <a:noFill/>
          <a:ln>
            <a:noFill/>
          </a:ln>
        </p:spPr>
      </p:pic>
      <p:pic>
        <p:nvPicPr>
          <p:cNvPr descr="health_tracking.png" id="172" name="Shape 172"/>
          <p:cNvPicPr preferRelativeResize="0"/>
          <p:nvPr/>
        </p:nvPicPr>
        <p:blipFill rotWithShape="1">
          <a:blip r:embed="rId4">
            <a:alphaModFix/>
          </a:blip>
          <a:srcRect b="0" l="19881" r="8781" t="0"/>
          <a:stretch/>
        </p:blipFill>
        <p:spPr>
          <a:xfrm>
            <a:off x="4048075" y="353825"/>
            <a:ext cx="5095927" cy="3664098"/>
          </a:xfrm>
          <a:prstGeom prst="rect">
            <a:avLst/>
          </a:prstGeom>
          <a:noFill/>
          <a:ln cap="flat" cmpd="sng" w="28575">
            <a:solidFill>
              <a:srgbClr val="000000"/>
            </a:solidFill>
            <a:prstDash val="solid"/>
            <a:round/>
            <a:headEnd len="med" w="med" type="none"/>
            <a:tailEnd len="med" w="med" type="none"/>
          </a:ln>
        </p:spPr>
      </p:pic>
      <p:sp>
        <p:nvSpPr>
          <p:cNvPr id="173" name="Shape 173"/>
          <p:cNvSpPr txBox="1"/>
          <p:nvPr>
            <p:ph type="title"/>
          </p:nvPr>
        </p:nvSpPr>
        <p:spPr>
          <a:xfrm>
            <a:off x="0" y="1183225"/>
            <a:ext cx="4048200" cy="1108500"/>
          </a:xfrm>
          <a:prstGeom prst="rect">
            <a:avLst/>
          </a:prstGeom>
        </p:spPr>
        <p:txBody>
          <a:bodyPr anchorCtr="0" anchor="b" bIns="91425" lIns="91425" rIns="91425" tIns="91425">
            <a:noAutofit/>
          </a:bodyPr>
          <a:lstStyle/>
          <a:p>
            <a:pPr lvl="0" rtl="0" algn="ctr">
              <a:spcBef>
                <a:spcPts val="0"/>
              </a:spcBef>
              <a:buNone/>
            </a:pPr>
            <a:r>
              <a:rPr lang="en"/>
              <a:t>Dashboard for </a:t>
            </a:r>
          </a:p>
          <a:p>
            <a:pPr lvl="0" algn="ctr">
              <a:spcBef>
                <a:spcPts val="0"/>
              </a:spcBef>
              <a:buNone/>
            </a:pPr>
            <a:r>
              <a:rPr lang="en"/>
              <a:t>Care Providers</a:t>
            </a:r>
          </a:p>
        </p:txBody>
      </p:sp>
      <p:pic>
        <p:nvPicPr>
          <p:cNvPr descr="qntfy_logo.png" id="174" name="Shape 174"/>
          <p:cNvPicPr preferRelativeResize="0"/>
          <p:nvPr/>
        </p:nvPicPr>
        <p:blipFill rotWithShape="1">
          <a:blip r:embed="rId5">
            <a:alphaModFix/>
          </a:blip>
          <a:srcRect b="0" l="0" r="29193" t="0"/>
          <a:stretch/>
        </p:blipFill>
        <p:spPr>
          <a:xfrm>
            <a:off x="8218125" y="5988124"/>
            <a:ext cx="828025" cy="7782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21233"/>
            <a:ext cx="8520600" cy="1108500"/>
          </a:xfrm>
          <a:prstGeom prst="rect">
            <a:avLst/>
          </a:prstGeom>
        </p:spPr>
        <p:txBody>
          <a:bodyPr anchorCtr="0" anchor="b" bIns="91425" lIns="91425" rIns="91425" tIns="91425">
            <a:noAutofit/>
          </a:bodyPr>
          <a:lstStyle/>
          <a:p>
            <a:pPr lvl="0">
              <a:spcBef>
                <a:spcPts val="0"/>
              </a:spcBef>
              <a:buNone/>
            </a:pPr>
            <a:r>
              <a:rPr lang="en"/>
              <a:t>FAQ for all parties - let me put your mind at ease</a:t>
            </a:r>
          </a:p>
        </p:txBody>
      </p:sp>
      <p:grpSp>
        <p:nvGrpSpPr>
          <p:cNvPr id="180" name="Shape 180"/>
          <p:cNvGrpSpPr/>
          <p:nvPr/>
        </p:nvGrpSpPr>
        <p:grpSpPr>
          <a:xfrm>
            <a:off x="4613733" y="3609771"/>
            <a:ext cx="4218553" cy="2890499"/>
            <a:chOff x="4733971" y="3575221"/>
            <a:chExt cx="4218553" cy="2890499"/>
          </a:xfrm>
        </p:grpSpPr>
        <p:pic>
          <p:nvPicPr>
            <p:cNvPr descr="internet-privacy-web-5-7-12.png" id="181" name="Shape 181"/>
            <p:cNvPicPr preferRelativeResize="0"/>
            <p:nvPr/>
          </p:nvPicPr>
          <p:blipFill>
            <a:blip r:embed="rId3">
              <a:alphaModFix/>
            </a:blip>
            <a:stretch>
              <a:fillRect/>
            </a:stretch>
          </p:blipFill>
          <p:spPr>
            <a:xfrm>
              <a:off x="4733971" y="3575221"/>
              <a:ext cx="4163125" cy="2890499"/>
            </a:xfrm>
            <a:prstGeom prst="rect">
              <a:avLst/>
            </a:prstGeom>
            <a:noFill/>
            <a:ln>
              <a:noFill/>
            </a:ln>
          </p:spPr>
        </p:pic>
        <p:sp>
          <p:nvSpPr>
            <p:cNvPr id="182" name="Shape 182"/>
            <p:cNvSpPr txBox="1"/>
            <p:nvPr/>
          </p:nvSpPr>
          <p:spPr>
            <a:xfrm>
              <a:off x="5861698" y="3660050"/>
              <a:ext cx="999900" cy="659700"/>
            </a:xfrm>
            <a:prstGeom prst="rect">
              <a:avLst/>
            </a:prstGeom>
            <a:noFill/>
            <a:ln>
              <a:noFill/>
            </a:ln>
          </p:spPr>
          <p:txBody>
            <a:bodyPr anchorCtr="0" anchor="t" bIns="91425" lIns="91425" rIns="91425" tIns="91425">
              <a:noAutofit/>
            </a:bodyPr>
            <a:lstStyle/>
            <a:p>
              <a:pPr lvl="0" algn="ctr">
                <a:spcBef>
                  <a:spcPts val="0"/>
                </a:spcBef>
                <a:buNone/>
              </a:pPr>
              <a:r>
                <a:rPr lang="en"/>
                <a:t>Will this</a:t>
              </a:r>
            </a:p>
            <a:p>
              <a:pPr lvl="0" algn="ctr">
                <a:spcBef>
                  <a:spcPts val="0"/>
                </a:spcBef>
                <a:buNone/>
              </a:pPr>
              <a:r>
                <a:rPr lang="en"/>
                <a:t>help me?</a:t>
              </a:r>
            </a:p>
          </p:txBody>
        </p:sp>
        <p:sp>
          <p:nvSpPr>
            <p:cNvPr id="183" name="Shape 183"/>
            <p:cNvSpPr txBox="1"/>
            <p:nvPr/>
          </p:nvSpPr>
          <p:spPr>
            <a:xfrm>
              <a:off x="6973425" y="3806425"/>
              <a:ext cx="1979100" cy="1014600"/>
            </a:xfrm>
            <a:prstGeom prst="rect">
              <a:avLst/>
            </a:prstGeom>
            <a:noFill/>
            <a:ln>
              <a:noFill/>
            </a:ln>
          </p:spPr>
          <p:txBody>
            <a:bodyPr anchorCtr="0" anchor="t" bIns="91425" lIns="91425" rIns="91425" tIns="91425">
              <a:noAutofit/>
            </a:bodyPr>
            <a:lstStyle/>
            <a:p>
              <a:pPr lvl="0" rtl="0" algn="ctr">
                <a:spcBef>
                  <a:spcPts val="0"/>
                </a:spcBef>
                <a:buNone/>
              </a:pPr>
              <a:r>
                <a:rPr lang="en"/>
                <a:t>Will my insurance</a:t>
              </a:r>
              <a:br>
                <a:rPr lang="en"/>
              </a:br>
              <a:r>
                <a:rPr lang="en"/>
                <a:t>cover this? </a:t>
              </a:r>
              <a:br>
                <a:rPr lang="en"/>
              </a:br>
              <a:r>
                <a:rPr lang="en"/>
                <a:t>And is it safe?</a:t>
              </a:r>
            </a:p>
          </p:txBody>
        </p:sp>
      </p:grpSp>
      <p:grpSp>
        <p:nvGrpSpPr>
          <p:cNvPr id="184" name="Shape 184"/>
          <p:cNvGrpSpPr/>
          <p:nvPr/>
        </p:nvGrpSpPr>
        <p:grpSpPr>
          <a:xfrm>
            <a:off x="1514886" y="1453525"/>
            <a:ext cx="5746890" cy="1828808"/>
            <a:chOff x="2475809" y="1529725"/>
            <a:chExt cx="5746890" cy="1828808"/>
          </a:xfrm>
        </p:grpSpPr>
        <p:pic>
          <p:nvPicPr>
            <p:cNvPr id="185" name="Shape 185"/>
            <p:cNvPicPr preferRelativeResize="0"/>
            <p:nvPr/>
          </p:nvPicPr>
          <p:blipFill>
            <a:blip r:embed="rId4">
              <a:alphaModFix/>
            </a:blip>
            <a:stretch>
              <a:fillRect/>
            </a:stretch>
          </p:blipFill>
          <p:spPr>
            <a:xfrm>
              <a:off x="4353000" y="1758333"/>
              <a:ext cx="2857500" cy="1600200"/>
            </a:xfrm>
            <a:prstGeom prst="rect">
              <a:avLst/>
            </a:prstGeom>
            <a:noFill/>
            <a:ln>
              <a:noFill/>
            </a:ln>
          </p:spPr>
        </p:pic>
        <p:sp>
          <p:nvSpPr>
            <p:cNvPr id="186" name="Shape 186"/>
            <p:cNvSpPr txBox="1"/>
            <p:nvPr/>
          </p:nvSpPr>
          <p:spPr>
            <a:xfrm>
              <a:off x="2621600" y="1596325"/>
              <a:ext cx="2069100" cy="4692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1600"/>
                </a:spcAft>
                <a:buNone/>
              </a:pPr>
              <a:r>
                <a:rPr lang="en">
                  <a:solidFill>
                    <a:schemeClr val="dk1"/>
                  </a:solidFill>
                  <a:latin typeface="Open Sans"/>
                  <a:ea typeface="Open Sans"/>
                  <a:cs typeface="Open Sans"/>
                  <a:sym typeface="Open Sans"/>
                </a:rPr>
                <a:t>How are we going to minimize hacking?</a:t>
              </a:r>
            </a:p>
          </p:txBody>
        </p:sp>
        <p:sp>
          <p:nvSpPr>
            <p:cNvPr id="187" name="Shape 187"/>
            <p:cNvSpPr txBox="1"/>
            <p:nvPr/>
          </p:nvSpPr>
          <p:spPr>
            <a:xfrm>
              <a:off x="6153600" y="1618525"/>
              <a:ext cx="2069100" cy="469200"/>
            </a:xfrm>
            <a:prstGeom prst="rect">
              <a:avLst/>
            </a:prstGeom>
            <a:noFill/>
            <a:ln>
              <a:noFill/>
            </a:ln>
          </p:spPr>
          <p:txBody>
            <a:bodyPr anchorCtr="0" anchor="t" bIns="91425" lIns="91425" rIns="91425" tIns="91425">
              <a:noAutofit/>
            </a:bodyPr>
            <a:lstStyle/>
            <a:p>
              <a:pPr indent="0" lvl="0" marL="0" rtl="0">
                <a:lnSpc>
                  <a:spcPct val="115000"/>
                </a:lnSpc>
                <a:spcBef>
                  <a:spcPts val="0"/>
                </a:spcBef>
                <a:spcAft>
                  <a:spcPts val="1600"/>
                </a:spcAft>
                <a:buNone/>
              </a:pPr>
              <a:r>
                <a:rPr lang="en">
                  <a:solidFill>
                    <a:schemeClr val="dk1"/>
                  </a:solidFill>
                  <a:latin typeface="Open Sans"/>
                  <a:ea typeface="Open Sans"/>
                  <a:cs typeface="Open Sans"/>
                  <a:sym typeface="Open Sans"/>
                </a:rPr>
                <a:t>How are we going to store all this data?</a:t>
              </a:r>
            </a:p>
          </p:txBody>
        </p:sp>
        <p:sp>
          <p:nvSpPr>
            <p:cNvPr id="188" name="Shape 188"/>
            <p:cNvSpPr/>
            <p:nvPr/>
          </p:nvSpPr>
          <p:spPr>
            <a:xfrm>
              <a:off x="5993490" y="1529725"/>
              <a:ext cx="2178600" cy="7800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2475809" y="1529725"/>
              <a:ext cx="2178600" cy="7800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grpSp>
        <p:nvGrpSpPr>
          <p:cNvPr id="190" name="Shape 190"/>
          <p:cNvGrpSpPr/>
          <p:nvPr/>
        </p:nvGrpSpPr>
        <p:grpSpPr>
          <a:xfrm>
            <a:off x="4549" y="2811302"/>
            <a:ext cx="4196066" cy="3841378"/>
            <a:chOff x="4549" y="2811302"/>
            <a:chExt cx="4196066" cy="3841378"/>
          </a:xfrm>
        </p:grpSpPr>
        <p:pic>
          <p:nvPicPr>
            <p:cNvPr id="191" name="Shape 191"/>
            <p:cNvPicPr preferRelativeResize="0"/>
            <p:nvPr/>
          </p:nvPicPr>
          <p:blipFill>
            <a:blip r:embed="rId5">
              <a:alphaModFix/>
            </a:blip>
            <a:stretch>
              <a:fillRect/>
            </a:stretch>
          </p:blipFill>
          <p:spPr>
            <a:xfrm>
              <a:off x="134292" y="3783751"/>
              <a:ext cx="2734868" cy="2868929"/>
            </a:xfrm>
            <a:prstGeom prst="rect">
              <a:avLst/>
            </a:prstGeom>
            <a:noFill/>
            <a:ln>
              <a:noFill/>
            </a:ln>
          </p:spPr>
        </p:pic>
        <p:grpSp>
          <p:nvGrpSpPr>
            <p:cNvPr id="192" name="Shape 192"/>
            <p:cNvGrpSpPr/>
            <p:nvPr/>
          </p:nvGrpSpPr>
          <p:grpSpPr>
            <a:xfrm flipH="1">
              <a:off x="4549" y="2811302"/>
              <a:ext cx="1420930" cy="1286482"/>
              <a:chOff x="2292810" y="4226658"/>
              <a:chExt cx="1481524" cy="1345974"/>
            </a:xfrm>
          </p:grpSpPr>
          <p:pic>
            <p:nvPicPr>
              <p:cNvPr descr="cartoon-thought-bubble-md.png" id="193" name="Shape 193"/>
              <p:cNvPicPr preferRelativeResize="0"/>
              <p:nvPr/>
            </p:nvPicPr>
            <p:blipFill>
              <a:blip r:embed="rId6">
                <a:alphaModFix/>
              </a:blip>
              <a:stretch>
                <a:fillRect/>
              </a:stretch>
            </p:blipFill>
            <p:spPr>
              <a:xfrm>
                <a:off x="2292810" y="4226658"/>
                <a:ext cx="1481524" cy="1345974"/>
              </a:xfrm>
              <a:prstGeom prst="rect">
                <a:avLst/>
              </a:prstGeom>
              <a:noFill/>
              <a:ln>
                <a:noFill/>
              </a:ln>
            </p:spPr>
          </p:pic>
          <p:sp>
            <p:nvSpPr>
              <p:cNvPr id="194" name="Shape 194"/>
              <p:cNvSpPr txBox="1"/>
              <p:nvPr/>
            </p:nvSpPr>
            <p:spPr>
              <a:xfrm flipH="1">
                <a:off x="2374594" y="4436917"/>
                <a:ext cx="1241700" cy="1014000"/>
              </a:xfrm>
              <a:prstGeom prst="rect">
                <a:avLst/>
              </a:prstGeom>
              <a:noFill/>
              <a:ln>
                <a:noFill/>
              </a:ln>
            </p:spPr>
            <p:txBody>
              <a:bodyPr anchorCtr="0" anchor="t" bIns="91425" lIns="91425" rIns="91425" tIns="91425">
                <a:noAutofit/>
              </a:bodyPr>
              <a:lstStyle/>
              <a:p>
                <a:pPr lvl="0" algn="ctr">
                  <a:spcBef>
                    <a:spcPts val="0"/>
                  </a:spcBef>
                  <a:buNone/>
                </a:pPr>
                <a:r>
                  <a:rPr lang="en"/>
                  <a:t>Does this comply with HIPAA?</a:t>
                </a:r>
              </a:p>
            </p:txBody>
          </p:sp>
        </p:grpSp>
        <p:pic>
          <p:nvPicPr>
            <p:cNvPr descr="ncEkdEEcA.png" id="195" name="Shape 195"/>
            <p:cNvPicPr preferRelativeResize="0"/>
            <p:nvPr/>
          </p:nvPicPr>
          <p:blipFill>
            <a:blip r:embed="rId7">
              <a:alphaModFix/>
            </a:blip>
            <a:stretch>
              <a:fillRect/>
            </a:stretch>
          </p:blipFill>
          <p:spPr>
            <a:xfrm>
              <a:off x="2154449" y="2863311"/>
              <a:ext cx="1885124" cy="1475288"/>
            </a:xfrm>
            <a:prstGeom prst="rect">
              <a:avLst/>
            </a:prstGeom>
            <a:noFill/>
            <a:ln>
              <a:noFill/>
            </a:ln>
          </p:spPr>
        </p:pic>
        <p:sp>
          <p:nvSpPr>
            <p:cNvPr id="196" name="Shape 196"/>
            <p:cNvSpPr txBox="1"/>
            <p:nvPr/>
          </p:nvSpPr>
          <p:spPr>
            <a:xfrm>
              <a:off x="2100616" y="3118997"/>
              <a:ext cx="2100000" cy="985500"/>
            </a:xfrm>
            <a:prstGeom prst="rect">
              <a:avLst/>
            </a:prstGeom>
            <a:noFill/>
            <a:ln>
              <a:noFill/>
            </a:ln>
          </p:spPr>
          <p:txBody>
            <a:bodyPr anchorCtr="0" anchor="t" bIns="91425" lIns="91425" rIns="91425" tIns="91425">
              <a:noAutofit/>
            </a:bodyPr>
            <a:lstStyle/>
            <a:p>
              <a:pPr lvl="0" rtl="0" algn="ctr">
                <a:spcBef>
                  <a:spcPts val="0"/>
                </a:spcBef>
                <a:buNone/>
              </a:pPr>
              <a:r>
                <a:rPr lang="en"/>
                <a:t>And what does</a:t>
              </a:r>
            </a:p>
            <a:p>
              <a:pPr lvl="0" algn="ctr">
                <a:spcBef>
                  <a:spcPts val="0"/>
                </a:spcBef>
                <a:buNone/>
              </a:pPr>
              <a:r>
                <a:rPr lang="en"/>
                <a:t>this chart mean?!</a:t>
              </a:r>
            </a:p>
          </p:txBody>
        </p:sp>
      </p:grpSp>
      <p:pic>
        <p:nvPicPr>
          <p:cNvPr descr="qntfy_logo.png" id="197" name="Shape 197"/>
          <p:cNvPicPr preferRelativeResize="0"/>
          <p:nvPr/>
        </p:nvPicPr>
        <p:blipFill rotWithShape="1">
          <a:blip r:embed="rId8">
            <a:alphaModFix/>
          </a:blip>
          <a:srcRect b="0" l="0" r="29193" t="0"/>
          <a:stretch/>
        </p:blipFill>
        <p:spPr>
          <a:xfrm>
            <a:off x="8315975" y="5934449"/>
            <a:ext cx="828025" cy="7782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21233"/>
            <a:ext cx="8520600" cy="1108500"/>
          </a:xfrm>
          <a:prstGeom prst="rect">
            <a:avLst/>
          </a:prstGeom>
        </p:spPr>
        <p:txBody>
          <a:bodyPr anchorCtr="0" anchor="b" bIns="91425" lIns="91425" rIns="91425" tIns="91425">
            <a:noAutofit/>
          </a:bodyPr>
          <a:lstStyle/>
          <a:p>
            <a:pPr lvl="0" algn="ctr">
              <a:spcBef>
                <a:spcPts val="0"/>
              </a:spcBef>
              <a:buNone/>
            </a:pPr>
            <a:r>
              <a:rPr lang="en"/>
              <a:t>Potential future work - my doctor is all-knowing</a:t>
            </a:r>
          </a:p>
        </p:txBody>
      </p:sp>
      <p:grpSp>
        <p:nvGrpSpPr>
          <p:cNvPr id="203" name="Shape 203"/>
          <p:cNvGrpSpPr/>
          <p:nvPr/>
        </p:nvGrpSpPr>
        <p:grpSpPr>
          <a:xfrm>
            <a:off x="836500" y="2162272"/>
            <a:ext cx="7658099" cy="3143602"/>
            <a:chOff x="836500" y="2162272"/>
            <a:chExt cx="7658099" cy="3143602"/>
          </a:xfrm>
        </p:grpSpPr>
        <p:pic>
          <p:nvPicPr>
            <p:cNvPr descr="drfate-crystal-ball.jpg" id="204" name="Shape 204"/>
            <p:cNvPicPr preferRelativeResize="0"/>
            <p:nvPr/>
          </p:nvPicPr>
          <p:blipFill>
            <a:blip r:embed="rId3">
              <a:alphaModFix/>
            </a:blip>
            <a:stretch>
              <a:fillRect/>
            </a:stretch>
          </p:blipFill>
          <p:spPr>
            <a:xfrm>
              <a:off x="836500" y="2162272"/>
              <a:ext cx="7658099" cy="3143602"/>
            </a:xfrm>
            <a:prstGeom prst="rect">
              <a:avLst/>
            </a:prstGeom>
            <a:noFill/>
            <a:ln>
              <a:noFill/>
            </a:ln>
          </p:spPr>
        </p:pic>
        <p:pic>
          <p:nvPicPr>
            <p:cNvPr id="205" name="Shape 205"/>
            <p:cNvPicPr preferRelativeResize="0"/>
            <p:nvPr/>
          </p:nvPicPr>
          <p:blipFill>
            <a:blip r:embed="rId4">
              <a:alphaModFix amt="61000"/>
            </a:blip>
            <a:stretch>
              <a:fillRect/>
            </a:stretch>
          </p:blipFill>
          <p:spPr>
            <a:xfrm>
              <a:off x="3655900" y="3566802"/>
              <a:ext cx="594775" cy="334525"/>
            </a:xfrm>
            <a:prstGeom prst="rect">
              <a:avLst/>
            </a:prstGeom>
            <a:noFill/>
            <a:ln>
              <a:noFill/>
            </a:ln>
          </p:spPr>
        </p:pic>
        <p:pic>
          <p:nvPicPr>
            <p:cNvPr id="206" name="Shape 206"/>
            <p:cNvPicPr preferRelativeResize="0"/>
            <p:nvPr/>
          </p:nvPicPr>
          <p:blipFill>
            <a:blip r:embed="rId5">
              <a:alphaModFix amt="52999"/>
            </a:blip>
            <a:stretch>
              <a:fillRect/>
            </a:stretch>
          </p:blipFill>
          <p:spPr>
            <a:xfrm>
              <a:off x="2934025" y="2284599"/>
              <a:ext cx="334525" cy="334525"/>
            </a:xfrm>
            <a:prstGeom prst="rect">
              <a:avLst/>
            </a:prstGeom>
            <a:noFill/>
            <a:ln>
              <a:noFill/>
            </a:ln>
          </p:spPr>
        </p:pic>
        <p:pic>
          <p:nvPicPr>
            <p:cNvPr id="207" name="Shape 207"/>
            <p:cNvPicPr preferRelativeResize="0"/>
            <p:nvPr/>
          </p:nvPicPr>
          <p:blipFill>
            <a:blip r:embed="rId6">
              <a:alphaModFix amt="60000"/>
            </a:blip>
            <a:stretch>
              <a:fillRect/>
            </a:stretch>
          </p:blipFill>
          <p:spPr>
            <a:xfrm>
              <a:off x="3029275" y="3140500"/>
              <a:ext cx="492925" cy="492925"/>
            </a:xfrm>
            <a:prstGeom prst="rect">
              <a:avLst/>
            </a:prstGeom>
            <a:noFill/>
            <a:ln>
              <a:noFill/>
            </a:ln>
          </p:spPr>
        </p:pic>
        <p:pic>
          <p:nvPicPr>
            <p:cNvPr id="208" name="Shape 208"/>
            <p:cNvPicPr preferRelativeResize="0"/>
            <p:nvPr/>
          </p:nvPicPr>
          <p:blipFill>
            <a:blip r:embed="rId7">
              <a:alphaModFix amt="69000"/>
            </a:blip>
            <a:stretch>
              <a:fillRect/>
            </a:stretch>
          </p:blipFill>
          <p:spPr>
            <a:xfrm>
              <a:off x="3786025" y="2619125"/>
              <a:ext cx="334525" cy="334525"/>
            </a:xfrm>
            <a:prstGeom prst="rect">
              <a:avLst/>
            </a:prstGeom>
            <a:noFill/>
            <a:ln>
              <a:noFill/>
            </a:ln>
          </p:spPr>
        </p:pic>
        <p:pic>
          <p:nvPicPr>
            <p:cNvPr id="209" name="Shape 209"/>
            <p:cNvPicPr preferRelativeResize="0"/>
            <p:nvPr/>
          </p:nvPicPr>
          <p:blipFill>
            <a:blip r:embed="rId8">
              <a:alphaModFix amt="75000"/>
            </a:blip>
            <a:stretch>
              <a:fillRect/>
            </a:stretch>
          </p:blipFill>
          <p:spPr>
            <a:xfrm>
              <a:off x="4404737" y="2805975"/>
              <a:ext cx="334525" cy="334525"/>
            </a:xfrm>
            <a:prstGeom prst="rect">
              <a:avLst/>
            </a:prstGeom>
            <a:noFill/>
            <a:ln>
              <a:noFill/>
            </a:ln>
          </p:spPr>
        </p:pic>
        <p:pic>
          <p:nvPicPr>
            <p:cNvPr descr="f.png" id="210" name="Shape 210"/>
            <p:cNvPicPr preferRelativeResize="0"/>
            <p:nvPr/>
          </p:nvPicPr>
          <p:blipFill>
            <a:blip r:embed="rId9">
              <a:alphaModFix amt="45000"/>
            </a:blip>
            <a:stretch>
              <a:fillRect/>
            </a:stretch>
          </p:blipFill>
          <p:spPr>
            <a:xfrm>
              <a:off x="2249950" y="4239800"/>
              <a:ext cx="492924" cy="492924"/>
            </a:xfrm>
            <a:prstGeom prst="rect">
              <a:avLst/>
            </a:prstGeom>
            <a:noFill/>
            <a:ln>
              <a:noFill/>
            </a:ln>
          </p:spPr>
        </p:pic>
        <p:pic>
          <p:nvPicPr>
            <p:cNvPr descr="Twitter_bird_logo_2012.svg.png" id="211" name="Shape 211"/>
            <p:cNvPicPr preferRelativeResize="0"/>
            <p:nvPr/>
          </p:nvPicPr>
          <p:blipFill>
            <a:blip r:embed="rId10">
              <a:alphaModFix amt="90000"/>
            </a:blip>
            <a:stretch>
              <a:fillRect/>
            </a:stretch>
          </p:blipFill>
          <p:spPr>
            <a:xfrm>
              <a:off x="7438127" y="3065235"/>
              <a:ext cx="535078" cy="435200"/>
            </a:xfrm>
            <a:prstGeom prst="rect">
              <a:avLst/>
            </a:prstGeom>
            <a:noFill/>
            <a:ln>
              <a:noFill/>
            </a:ln>
          </p:spPr>
        </p:pic>
      </p:grpSp>
      <p:pic>
        <p:nvPicPr>
          <p:cNvPr descr="qntfy_logo.png" id="212" name="Shape 212"/>
          <p:cNvPicPr preferRelativeResize="0"/>
          <p:nvPr/>
        </p:nvPicPr>
        <p:blipFill rotWithShape="1">
          <a:blip r:embed="rId11">
            <a:alphaModFix/>
          </a:blip>
          <a:srcRect b="0" l="0" r="29193" t="0"/>
          <a:stretch/>
        </p:blipFill>
        <p:spPr>
          <a:xfrm>
            <a:off x="8191275" y="5827099"/>
            <a:ext cx="828025" cy="7782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